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7" r:id="rId15"/>
    <p:sldId id="271" r:id="rId16"/>
    <p:sldId id="272" r:id="rId17"/>
    <p:sldId id="273" r:id="rId18"/>
    <p:sldId id="274" r:id="rId19"/>
    <p:sldId id="276" r:id="rId20"/>
    <p:sldId id="275" r:id="rId21"/>
    <p:sldId id="269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CCAAC-F4D1-43F5-B937-042CB2E6735B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1F73-F62C-484E-B719-0B678951F6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6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1F73-F62C-484E-B719-0B678951F6F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99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E7EC19-FF40-460C-92DF-532E0EA06F98}" type="datetimeFigureOut">
              <a:rPr lang="hu-HU" smtClean="0"/>
              <a:t>2014.06.03.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33CF34A-611D-4A18-975B-2DADE2D098C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68" y="2584692"/>
            <a:ext cx="4591260" cy="336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87824" y="692696"/>
            <a:ext cx="5832648" cy="3240360"/>
          </a:xfrm>
        </p:spPr>
        <p:txBody>
          <a:bodyPr/>
          <a:lstStyle/>
          <a:p>
            <a:r>
              <a:rPr lang="hu-HU" sz="4800" dirty="0" smtClean="0">
                <a:latin typeface="Agency FB" pitchFamily="34" charset="0"/>
              </a:rPr>
              <a:t>Nemzeti összetartozás napja </a:t>
            </a:r>
            <a:r>
              <a:rPr lang="hu-HU" sz="4800" dirty="0">
                <a:latin typeface="Agency FB" pitchFamily="34" charset="0"/>
              </a:rPr>
              <a:t>a</a:t>
            </a:r>
            <a:r>
              <a:rPr lang="hu-HU" sz="4800" dirty="0" smtClean="0">
                <a:latin typeface="Agency FB" pitchFamily="34" charset="0"/>
              </a:rPr>
              <a:t> </a:t>
            </a:r>
            <a:r>
              <a:rPr lang="hu-HU" sz="4800" dirty="0" smtClean="0">
                <a:latin typeface="Agency FB" pitchFamily="34" charset="0"/>
              </a:rPr>
              <a:t>Szabó Pál Általános </a:t>
            </a:r>
            <a:r>
              <a:rPr lang="hu-HU" sz="4800" dirty="0" smtClean="0">
                <a:latin typeface="Agency FB" pitchFamily="34" charset="0"/>
              </a:rPr>
              <a:t>Iskola és Alapfokú művészeti iskolában „határtalanul”</a:t>
            </a:r>
            <a:endParaRPr lang="hu-HU" sz="4800" dirty="0">
              <a:latin typeface="Agency FB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4320480" cy="1355082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  </a:t>
            </a:r>
            <a:r>
              <a:rPr lang="hu-HU" dirty="0" smtClean="0">
                <a:solidFill>
                  <a:schemeClr val="tx1"/>
                </a:solidFill>
                <a:latin typeface="Arial Narrow" pitchFamily="34" charset="0"/>
              </a:rPr>
              <a:t>2014. </a:t>
            </a:r>
            <a:r>
              <a:rPr lang="hu-HU" dirty="0" smtClean="0">
                <a:solidFill>
                  <a:schemeClr val="tx1"/>
                </a:solidFill>
                <a:latin typeface="Arial Narrow" pitchFamily="34" charset="0"/>
              </a:rPr>
              <a:t>Június 4.</a:t>
            </a:r>
          </a:p>
          <a:p>
            <a:r>
              <a:rPr lang="hu-HU" dirty="0" smtClean="0">
                <a:solidFill>
                  <a:schemeClr val="tx1"/>
                </a:solidFill>
                <a:latin typeface="Arial Narrow" pitchFamily="34" charset="0"/>
              </a:rPr>
              <a:t>                        Készítette: Petrusán       			Márta Lídia</a:t>
            </a:r>
            <a:endParaRPr lang="hu-H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Elcsatolt területen élő magyarok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Erdélyi magyarok (Románia): 1 440 000</a:t>
            </a:r>
          </a:p>
          <a:p>
            <a:r>
              <a:rPr lang="hu-HU" dirty="0" smtClean="0"/>
              <a:t>Felvidéki magyarok (Szlovákia): 520 500</a:t>
            </a:r>
          </a:p>
          <a:p>
            <a:r>
              <a:rPr lang="hu-HU" dirty="0" smtClean="0"/>
              <a:t>Vajdasági magyarok (Szerbia): 293 000</a:t>
            </a:r>
          </a:p>
          <a:p>
            <a:r>
              <a:rPr lang="hu-HU" dirty="0" smtClean="0"/>
              <a:t>Kárpátaljai magyarok (Ukrajna): 170 000</a:t>
            </a:r>
          </a:p>
          <a:p>
            <a:r>
              <a:rPr lang="hu-HU" dirty="0" smtClean="0"/>
              <a:t>Ausztriai magyarok: 70 000</a:t>
            </a:r>
          </a:p>
          <a:p>
            <a:r>
              <a:rPr lang="hu-HU" dirty="0" smtClean="0"/>
              <a:t>Horvátországi magyarok: 16 500</a:t>
            </a:r>
          </a:p>
          <a:p>
            <a:r>
              <a:rPr lang="hu-HU" dirty="0" smtClean="0"/>
              <a:t>Szlovéniai magyarok: 10 000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sz="2200" dirty="0" smtClean="0"/>
              <a:t>( 2000-es évi adat)</a:t>
            </a:r>
            <a:endParaRPr lang="hu-H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1306"/>
            <a:ext cx="3457403" cy="259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99071" cy="229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Elcsatolt területen élő magyarok élete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legtöbb országban a magyaroknak biztosítanak:</a:t>
            </a:r>
          </a:p>
          <a:p>
            <a:r>
              <a:rPr lang="hu-HU" sz="2800" dirty="0" smtClean="0"/>
              <a:t>óvodákat, iskolákat, gimnáziumok, egyetem, főiskolák,</a:t>
            </a:r>
          </a:p>
          <a:p>
            <a:r>
              <a:rPr lang="hu-HU" sz="2800" dirty="0" smtClean="0"/>
              <a:t>Napi lapok, heti lapok, havi lapok, rádió és Tv  - műsor,</a:t>
            </a:r>
          </a:p>
          <a:p>
            <a:r>
              <a:rPr lang="hu-HU" sz="2800" dirty="0" smtClean="0"/>
              <a:t>Kulturális rendezvények                            </a:t>
            </a:r>
          </a:p>
          <a:p>
            <a:r>
              <a:rPr lang="hu-HU" sz="2800" dirty="0" smtClean="0"/>
              <a:t>Saját anyanyelv használta                    </a:t>
            </a:r>
          </a:p>
          <a:p>
            <a:r>
              <a:rPr lang="hu-HU" sz="2800" dirty="0" smtClean="0"/>
              <a:t>Kettős állampolgárság 2010. augusztus 20.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019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Elcsatolt területen élő magyarok élete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5697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6175"/>
            <a:ext cx="4095719" cy="24349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45640" lon="19493837" rev="214276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9" y="4077072"/>
            <a:ext cx="3168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1" y="2132856"/>
            <a:ext cx="36480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feladatunk?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Területeket elcsatolhatták, de a nemzet egy: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Nyelvünk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Kultúránk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                                    </a:t>
            </a:r>
            <a:r>
              <a:rPr lang="hu-HU" dirty="0" smtClean="0"/>
              <a:t>ÁPOLÁSA</a:t>
            </a:r>
          </a:p>
          <a:p>
            <a:r>
              <a:rPr lang="hu-HU" dirty="0" smtClean="0"/>
              <a:t>Történelmünk   </a:t>
            </a:r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r>
              <a:rPr lang="hu-HU" dirty="0"/>
              <a:t>I</a:t>
            </a:r>
            <a:r>
              <a:rPr lang="hu-HU" dirty="0" smtClean="0"/>
              <a:t>dentitásunk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1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HATÁRTLANUL 2014.05.02-05.04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Nagyszalonta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" y="1524000"/>
            <a:ext cx="4352032" cy="326402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45" y="1529752"/>
            <a:ext cx="3961915" cy="33174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" y="3806809"/>
            <a:ext cx="4352032" cy="30509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0194" y="4127301"/>
            <a:ext cx="3074597" cy="24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605" y="463398"/>
            <a:ext cx="8229600" cy="2677569"/>
          </a:xfrm>
        </p:spPr>
        <p:txBody>
          <a:bodyPr/>
          <a:lstStyle/>
          <a:p>
            <a:r>
              <a:rPr lang="hu-HU" dirty="0" smtClean="0"/>
              <a:t>Nagyvárad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                              </a:t>
            </a:r>
            <a:r>
              <a:rPr lang="hu-HU" dirty="0" err="1" smtClean="0"/>
              <a:t>Szacsvay</a:t>
            </a:r>
            <a:r>
              <a:rPr lang="hu-HU" dirty="0" smtClean="0"/>
              <a:t> Imre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                                Általános Iskola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                         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" y="1491274"/>
            <a:ext cx="4064000" cy="3048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84" y="3140968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Nagyvárad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1196752"/>
            <a:ext cx="4352032" cy="326402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79733"/>
            <a:ext cx="4057600" cy="3043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0431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3466728" cy="1124744"/>
          </a:xfrm>
        </p:spPr>
        <p:txBody>
          <a:bodyPr/>
          <a:lstStyle/>
          <a:p>
            <a:pPr algn="ctr"/>
            <a:r>
              <a:rPr lang="hu-HU" dirty="0"/>
              <a:t>N</a:t>
            </a:r>
            <a:r>
              <a:rPr lang="hu-HU" dirty="0" smtClean="0"/>
              <a:t>agyvárad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4000"/>
            <a:ext cx="3672408" cy="275430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78306"/>
            <a:ext cx="4032448" cy="3024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88" y="524200"/>
            <a:ext cx="3839592" cy="28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 László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4000"/>
            <a:ext cx="4544053" cy="340804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0390" y="860715"/>
            <a:ext cx="4224469" cy="31683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28" y="342900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602632" cy="990600"/>
          </a:xfrm>
        </p:spPr>
        <p:txBody>
          <a:bodyPr/>
          <a:lstStyle/>
          <a:p>
            <a:r>
              <a:rPr lang="hu-HU" dirty="0" smtClean="0"/>
              <a:t>Ady Endre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160010" cy="312000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66" y="1256420"/>
            <a:ext cx="4176464" cy="31323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5470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8803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6716216" cy="4543400"/>
          </a:xfrm>
        </p:spPr>
        <p:txBody>
          <a:bodyPr>
            <a:noAutofit/>
          </a:bodyPr>
          <a:lstStyle/>
          <a:p>
            <a:pPr algn="just"/>
            <a:r>
              <a:rPr lang="hu-HU" sz="2200" dirty="0" smtClean="0"/>
              <a:t>         </a:t>
            </a:r>
            <a:r>
              <a:rPr lang="hu-HU" sz="2200" dirty="0" smtClean="0">
                <a:solidFill>
                  <a:schemeClr val="tx1"/>
                </a:solidFill>
              </a:rPr>
              <a:t>A nemzeti összetartozás napja az 1920-as trianoni békeszerződés aláírásának  90. évfordulójára emlékező, június 4-ére eső nemzeti emléknap Magyarországon, melyet 2010. május 31-én 302 igen, 55 nem és 12 tartózkodó szavazat mellett iktatott törvénybe az Országgyűlés.</a:t>
            </a:r>
            <a:r>
              <a:rPr lang="hu-HU" sz="2200" dirty="0">
                <a:solidFill>
                  <a:schemeClr val="tx1"/>
                </a:solidFill>
              </a:rPr>
              <a:t/>
            </a:r>
            <a:br>
              <a:rPr lang="hu-HU" sz="2200" dirty="0">
                <a:solidFill>
                  <a:schemeClr val="tx1"/>
                </a:solidFill>
              </a:rPr>
            </a:br>
            <a:r>
              <a:rPr lang="hu-HU" sz="2200" u="sng" dirty="0" smtClean="0">
                <a:solidFill>
                  <a:schemeClr val="tx1"/>
                </a:solidFill>
              </a:rPr>
              <a:t>Törvényjavaslat neve: </a:t>
            </a:r>
            <a:r>
              <a:rPr lang="hu-HU" sz="2200" i="1" dirty="0" smtClean="0">
                <a:solidFill>
                  <a:schemeClr val="tx1"/>
                </a:solidFill>
              </a:rPr>
              <a:t>„Nemzeti Összetartozás melletti tanúságtételről. </a:t>
            </a:r>
            <a:br>
              <a:rPr lang="hu-HU" sz="2200" i="1" dirty="0" smtClean="0">
                <a:solidFill>
                  <a:schemeClr val="tx1"/>
                </a:solidFill>
              </a:rPr>
            </a:br>
            <a:r>
              <a:rPr lang="hu-HU" sz="2200" u="sng" dirty="0" smtClean="0">
                <a:solidFill>
                  <a:schemeClr val="tx1"/>
                </a:solidFill>
              </a:rPr>
              <a:t>Törvényjavaslatot kezdeményezte: </a:t>
            </a:r>
            <a:r>
              <a:rPr lang="hu-HU" sz="2200" dirty="0" smtClean="0">
                <a:solidFill>
                  <a:schemeClr val="tx1"/>
                </a:solidFill>
              </a:rPr>
              <a:t>Kövér László (Fidesz) és Semjén Zsolt (KDNP) képviselők.</a:t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>Sólyom László köztársasági elnök 2010. június 3-án aláírta a törvényt, így az 2010. június 4-én hatályba is lépett.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404664"/>
            <a:ext cx="6830144" cy="86409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 Mikkor jött létre a törvény?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3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Arad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894" y="1651158"/>
            <a:ext cx="3635243" cy="272643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948"/>
            <a:ext cx="4355976" cy="32669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7252" y="3208412"/>
            <a:ext cx="3995936" cy="29969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3491917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974951" cy="31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531439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Nemzeti összetartozás napja a </a:t>
            </a:r>
            <a:r>
              <a:rPr lang="hu-HU" sz="4000" dirty="0" smtClean="0"/>
              <a:t> </a:t>
            </a:r>
            <a:r>
              <a:rPr lang="hu-HU" sz="4000" dirty="0" smtClean="0"/>
              <a:t>Szabó Pál Általános </a:t>
            </a:r>
            <a:r>
              <a:rPr lang="hu-HU" sz="4000" dirty="0" smtClean="0"/>
              <a:t>Iskola és Alapfokú művészeti iskolába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endParaRPr lang="hu-HU" sz="4000" b="1" dirty="0" smtClean="0"/>
          </a:p>
          <a:p>
            <a:endParaRPr lang="hu-HU" sz="4000" b="1" dirty="0" smtClean="0"/>
          </a:p>
          <a:p>
            <a:r>
              <a:rPr lang="hu-HU" sz="4000" b="1" dirty="0" smtClean="0">
                <a:solidFill>
                  <a:schemeClr val="tx1"/>
                </a:solidFill>
              </a:rPr>
              <a:t>Köszönöm a figyelmeteket!</a:t>
            </a:r>
            <a:endParaRPr lang="hu-H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90. évfordulója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Magyar parlament 2010. június 4. 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8200"/>
            <a:ext cx="5976664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1920. június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Magyarország vesztesen kerül ki az első világháborúból (1914-1918)</a:t>
            </a:r>
          </a:p>
          <a:p>
            <a:r>
              <a:rPr lang="hu-HU" sz="2000" dirty="0" smtClean="0"/>
              <a:t>Békekötés 1920. június 4. Versailles Nagy Trianon kastély:</a:t>
            </a:r>
          </a:p>
          <a:p>
            <a:pPr marL="0" indent="0">
              <a:buNone/>
            </a:pPr>
            <a:r>
              <a:rPr lang="hu-HU" sz="2000" dirty="0" smtClean="0"/>
              <a:t> 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56" y="2538650"/>
            <a:ext cx="4354085" cy="32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" y="2538650"/>
            <a:ext cx="3093648" cy="32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4256" y="6093296"/>
            <a:ext cx="318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Nagy-Trianon látképe a kerttel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038041" y="58129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La </a:t>
            </a:r>
            <a:r>
              <a:rPr lang="hu-HU" dirty="0" err="1" smtClean="0"/>
              <a:t>galerie</a:t>
            </a:r>
            <a:r>
              <a:rPr lang="hu-HU" dirty="0" smtClean="0"/>
              <a:t> des </a:t>
            </a:r>
            <a:r>
              <a:rPr lang="hu-HU" dirty="0" err="1" smtClean="0"/>
              <a:t>Cotelles</a:t>
            </a:r>
            <a:r>
              <a:rPr lang="hu-HU" dirty="0" smtClean="0"/>
              <a:t> - Az 52 méter hosszú és hét méter széles folyosó, ahol Magyarország békeszerződését aláírták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94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1920. június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12370"/>
          </a:xfrm>
        </p:spPr>
        <p:txBody>
          <a:bodyPr/>
          <a:lstStyle/>
          <a:p>
            <a:r>
              <a:rPr lang="hu-HU" dirty="0" smtClean="0"/>
              <a:t>Magyar békedelegáció vezetője  gróf Apponyi </a:t>
            </a:r>
          </a:p>
          <a:p>
            <a:pPr marL="0" indent="0">
              <a:buNone/>
            </a:pPr>
            <a:r>
              <a:rPr lang="hu-HU" dirty="0" smtClean="0"/>
              <a:t>Albert volt: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9180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370801" y="566124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Nagy Trianon kastély, La </a:t>
            </a:r>
            <a:r>
              <a:rPr lang="hu-HU" dirty="0" err="1" smtClean="0"/>
              <a:t>galerie</a:t>
            </a:r>
            <a:r>
              <a:rPr lang="hu-HU" dirty="0" smtClean="0"/>
              <a:t> des </a:t>
            </a:r>
            <a:r>
              <a:rPr lang="hu-HU" dirty="0" err="1" smtClean="0"/>
              <a:t>Cotelles</a:t>
            </a:r>
            <a:r>
              <a:rPr lang="hu-HU" dirty="0" smtClean="0"/>
              <a:t> 1920. június 4., délután 16 óra 30 perc. A kép közepén Apponyi Albert 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40866" y="6122913"/>
            <a:ext cx="237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gróf Apponyi </a:t>
            </a:r>
            <a:r>
              <a:rPr lang="hu-HU" dirty="0"/>
              <a:t>A</a:t>
            </a:r>
            <a:r>
              <a:rPr lang="hu-HU" dirty="0" smtClean="0"/>
              <a:t>lbert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5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1920. június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Békeszerződés:</a:t>
            </a:r>
          </a:p>
          <a:p>
            <a:pPr marL="0" indent="0">
              <a:buNone/>
            </a:pPr>
            <a:r>
              <a:rPr lang="hu-HU" sz="2000" dirty="0" smtClean="0"/>
              <a:t>A „négy nagy”: </a:t>
            </a:r>
          </a:p>
          <a:p>
            <a:pPr marL="0" indent="0">
              <a:buNone/>
            </a:pPr>
            <a:r>
              <a:rPr lang="hu-HU" sz="2000" dirty="0" smtClean="0"/>
              <a:t>Lloyd George angol, Orlando olasz, </a:t>
            </a:r>
          </a:p>
          <a:p>
            <a:pPr marL="0" indent="0">
              <a:buNone/>
            </a:pPr>
            <a:r>
              <a:rPr lang="hu-HU" sz="2000" dirty="0" smtClean="0"/>
              <a:t>Clemenceau francia miniszterelnök </a:t>
            </a:r>
          </a:p>
          <a:p>
            <a:pPr marL="0" indent="0">
              <a:buNone/>
            </a:pPr>
            <a:r>
              <a:rPr lang="hu-HU" sz="2000" dirty="0" smtClean="0"/>
              <a:t>és </a:t>
            </a:r>
            <a:r>
              <a:rPr lang="hu-HU" sz="2000" dirty="0" err="1" smtClean="0"/>
              <a:t>Woodrow</a:t>
            </a:r>
            <a:r>
              <a:rPr lang="hu-HU" sz="2000" dirty="0" smtClean="0"/>
              <a:t> Wilson amerikai elnök. </a:t>
            </a:r>
          </a:p>
          <a:p>
            <a:pPr marL="0" indent="0">
              <a:buNone/>
            </a:pPr>
            <a:r>
              <a:rPr lang="hu-HU" sz="2000" dirty="0" smtClean="0"/>
              <a:t>Ők szabták meg a békefeltételeket.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A szerződést végül a lényegében erre kinevezett </a:t>
            </a:r>
            <a:r>
              <a:rPr lang="hu-HU" sz="2000" dirty="0" err="1" smtClean="0"/>
              <a:t>Simonyi-Semadam</a:t>
            </a:r>
            <a:r>
              <a:rPr lang="hu-HU" sz="2000" dirty="0" smtClean="0"/>
              <a:t> Sándor kormányának küldöttei, </a:t>
            </a:r>
            <a:r>
              <a:rPr lang="hu-HU" sz="2000" dirty="0" err="1" smtClean="0"/>
              <a:t>Drasche-Lázár</a:t>
            </a:r>
            <a:r>
              <a:rPr lang="hu-HU" sz="2000" dirty="0" smtClean="0"/>
              <a:t> Alfréd rendkívüli követ és </a:t>
            </a:r>
            <a:r>
              <a:rPr lang="hu-HU" sz="2000" dirty="0" err="1" smtClean="0"/>
              <a:t>Benárd</a:t>
            </a:r>
            <a:r>
              <a:rPr lang="hu-HU" sz="2000" dirty="0" smtClean="0"/>
              <a:t> Ágoston, népjóléti miniszter írták alá 1920. június 4-én. A szerződést az 1921. évi XXXIII. törvénycikkel iktatták be a magyar jogrendszerbe.</a:t>
            </a:r>
            <a:endParaRPr lang="hu-HU" dirty="0" smtClean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8648"/>
            <a:ext cx="3749402" cy="29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4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04" y="18864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Trianon 1920. június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Elcsatolt területek: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000" b="1" u="sng" dirty="0" smtClean="0"/>
              <a:t>Romániához kerül </a:t>
            </a:r>
            <a:r>
              <a:rPr lang="hu-HU" sz="2000" dirty="0" smtClean="0"/>
              <a:t>: Erdély, Partium, Bánság keleti része- </a:t>
            </a:r>
            <a:r>
              <a:rPr lang="pt-BR" sz="2000" dirty="0" smtClean="0"/>
              <a:t>103 093 km², a Magyar Királyság 31,78%-</a:t>
            </a:r>
            <a:r>
              <a:rPr lang="hu-HU" sz="2000" dirty="0"/>
              <a:t>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Csehszlovákiához kerül: </a:t>
            </a:r>
            <a:r>
              <a:rPr lang="hu-HU" sz="2000" dirty="0" smtClean="0"/>
              <a:t>Kárpátalja, Felvidék, Csallóköz - </a:t>
            </a:r>
            <a:r>
              <a:rPr lang="pt-BR" sz="2000" dirty="0" smtClean="0"/>
              <a:t>61 633 km², a Magyar Királyság 18,9%-</a:t>
            </a:r>
            <a:r>
              <a:rPr lang="hu-HU" sz="2000" dirty="0"/>
              <a:t>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Szerb–Horvát–Szlovén Királysághoz kerül:  </a:t>
            </a:r>
            <a:r>
              <a:rPr lang="hu-HU" sz="2000" dirty="0" smtClean="0"/>
              <a:t>Szerémség, Drávaköz Bácska és a Bánság nyugati része, valamint a Muraköz és a Muravidék – 62 092 km², a Magyar Királyság 19,14%-</a:t>
            </a:r>
            <a:r>
              <a:rPr lang="hu-HU" sz="2000" dirty="0"/>
              <a:t>a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egész </a:t>
            </a:r>
            <a:r>
              <a:rPr lang="hu-HU" sz="2000" b="1" u="sng" dirty="0" smtClean="0"/>
              <a:t>Horvát-Szlavónország </a:t>
            </a:r>
            <a:r>
              <a:rPr lang="hu-HU" sz="2000" dirty="0" smtClean="0"/>
              <a:t>Független lesz; – 42 541 km², a Magyar Királyság 12,87%-a.</a:t>
            </a:r>
          </a:p>
          <a:p>
            <a:pPr marL="0" indent="0">
              <a:buNone/>
            </a:pPr>
            <a:r>
              <a:rPr lang="hu-HU" sz="2000" b="1" u="sng" dirty="0" smtClean="0"/>
              <a:t>Ausztriához kerül </a:t>
            </a:r>
            <a:r>
              <a:rPr lang="hu-HU" sz="2000" dirty="0" smtClean="0"/>
              <a:t>: </a:t>
            </a:r>
            <a:r>
              <a:rPr lang="hu-HU" sz="2000" dirty="0" err="1" smtClean="0"/>
              <a:t>Burgerland</a:t>
            </a:r>
            <a:r>
              <a:rPr lang="hu-HU" sz="2000" dirty="0" smtClean="0"/>
              <a:t> - </a:t>
            </a:r>
            <a:r>
              <a:rPr lang="pt-BR" sz="2000" dirty="0" smtClean="0"/>
              <a:t>– 3 965 km², a Magyar Királyság 1,22%-a.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 smtClean="0"/>
              <a:t>Sopron </a:t>
            </a:r>
            <a:r>
              <a:rPr lang="hu-HU" sz="2000" dirty="0" smtClean="0"/>
              <a:t>a „hűség városa” – népszavazás</a:t>
            </a:r>
          </a:p>
          <a:p>
            <a:pPr marL="0" indent="0">
              <a:buNone/>
            </a:pPr>
            <a:r>
              <a:rPr lang="hu-HU" sz="2000" b="1" u="sng" dirty="0" smtClean="0"/>
              <a:t>Terület vesztesség</a:t>
            </a:r>
            <a:r>
              <a:rPr lang="hu-HU" sz="2000" dirty="0" smtClean="0"/>
              <a:t>: 282 870 km²</a:t>
            </a:r>
            <a:r>
              <a:rPr lang="hu-HU" sz="2000" dirty="0" err="1" smtClean="0"/>
              <a:t>-ről</a:t>
            </a:r>
            <a:r>
              <a:rPr lang="hu-HU" sz="2000" dirty="0" smtClean="0"/>
              <a:t>  -  92 963 km²</a:t>
            </a:r>
            <a:r>
              <a:rPr lang="hu-HU" sz="2000" dirty="0" err="1" smtClean="0"/>
              <a:t>-re</a:t>
            </a:r>
            <a:r>
              <a:rPr lang="hu-HU" sz="2000" dirty="0" smtClean="0"/>
              <a:t> csökkent</a:t>
            </a:r>
          </a:p>
          <a:p>
            <a:pPr marL="0" indent="0">
              <a:buNone/>
            </a:pPr>
            <a:r>
              <a:rPr lang="hu-HU" sz="2000" b="1" u="sng" dirty="0" smtClean="0"/>
              <a:t>Lakosság vesztesség</a:t>
            </a:r>
            <a:r>
              <a:rPr lang="hu-HU" sz="2000" dirty="0" smtClean="0"/>
              <a:t>: 20 886 487 fős ország lakossága 7 615 117 főre esett vissza.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4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1920. június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Elcsatolt területek: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60290"/>
            <a:ext cx="6386155" cy="42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Apponyi Albert Vörös térképe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6231"/>
            <a:ext cx="8280920" cy="44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</TotalTime>
  <Words>560</Words>
  <Application>Microsoft Office PowerPoint</Application>
  <PresentationFormat>Diavetítés a képernyőre (4:3 oldalarány)</PresentationFormat>
  <Paragraphs>83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Agency FB</vt:lpstr>
      <vt:lpstr>Arial</vt:lpstr>
      <vt:lpstr>Arial Narrow</vt:lpstr>
      <vt:lpstr>Calibri</vt:lpstr>
      <vt:lpstr>Világosság</vt:lpstr>
      <vt:lpstr>Nemzeti összetartozás napja a Szabó Pál Általános Iskola és Alapfokú művészeti iskolában „határtalanul”</vt:lpstr>
      <vt:lpstr>         A nemzeti összetartozás napja az 1920-as trianoni békeszerződés aláírásának  90. évfordulójára emlékező, június 4-ére eső nemzeti emléknap Magyarországon, melyet 2010. május 31-én 302 igen, 55 nem és 12 tartózkodó szavazat mellett iktatott törvénybe az Országgyűlés. Törvényjavaslat neve: „Nemzeti Összetartozás melletti tanúságtételről.  Törvényjavaslatot kezdeményezte: Kövér László (Fidesz) és Semjén Zsolt (KDNP) képviselők. Sólyom László köztársasági elnök 2010. június 3-án aláírta a törvényt, így az 2010. június 4-én hatályba is lépett.</vt:lpstr>
      <vt:lpstr>Trianon 90. évfordulója</vt:lpstr>
      <vt:lpstr>Trianon 1920. június 4.</vt:lpstr>
      <vt:lpstr>Trianon 1920. június 4.</vt:lpstr>
      <vt:lpstr>Trianon 1920. június 4.</vt:lpstr>
      <vt:lpstr>Trianon 1920. június 4.</vt:lpstr>
      <vt:lpstr>Trianon 1920. június 4.</vt:lpstr>
      <vt:lpstr>Apponyi Albert Vörös térképe</vt:lpstr>
      <vt:lpstr>Elcsatolt területen élő magyarok</vt:lpstr>
      <vt:lpstr>Elcsatolt területen élő magyarok élete</vt:lpstr>
      <vt:lpstr>Elcsatolt területen élő magyarok élete</vt:lpstr>
      <vt:lpstr>Mi a feladatunk?</vt:lpstr>
      <vt:lpstr>HATÁRTLANUL 2014.05.02-05.04. Nagyszalonta</vt:lpstr>
      <vt:lpstr>Nagyvárad                                 Szacsvay Imre                                   Általános Iskola                             </vt:lpstr>
      <vt:lpstr>Nagyvárad</vt:lpstr>
      <vt:lpstr>Nagyvárad</vt:lpstr>
      <vt:lpstr>Szent László</vt:lpstr>
      <vt:lpstr>Ady Endre</vt:lpstr>
      <vt:lpstr> Arad </vt:lpstr>
      <vt:lpstr>    Nemzeti összetartozás napja a  Szabó Pál Általános Iskola és Alapfokú művészeti iskolába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összetartozás napja a Bartók Béla Nevelési Központ Szabó Pál Általános Iskolában</dc:title>
  <dc:creator>Petrusán Márty Lydia</dc:creator>
  <cp:lastModifiedBy>Felhasználó</cp:lastModifiedBy>
  <cp:revision>17</cp:revision>
  <dcterms:created xsi:type="dcterms:W3CDTF">2012-05-28T19:23:17Z</dcterms:created>
  <dcterms:modified xsi:type="dcterms:W3CDTF">2014-06-03T09:48:32Z</dcterms:modified>
</cp:coreProperties>
</file>