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2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01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339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26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805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64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837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16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699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44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99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83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BD4DB-AFFD-4E8D-9DA4-D329E1E79702}" type="datetimeFigureOut">
              <a:rPr lang="hu-HU" smtClean="0"/>
              <a:t>2019.01.21.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4C94E-C31B-4B1F-8DD8-084FB682C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857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4346" y="2124652"/>
            <a:ext cx="10515600" cy="2350366"/>
          </a:xfrm>
        </p:spPr>
        <p:txBody>
          <a:bodyPr/>
          <a:lstStyle/>
          <a:p>
            <a:pPr algn="ctr"/>
            <a:r>
              <a:rPr lang="hu-HU" dirty="0" smtClean="0"/>
              <a:t>TÁJÉKOZTATÓ INTÉZMÉNYÜNK TEHETSÉGGONDOZÓ MUNKÁJÁRÓL</a:t>
            </a:r>
            <a:br>
              <a:rPr lang="hu-HU" dirty="0" smtClean="0"/>
            </a:br>
            <a:r>
              <a:rPr lang="hu-HU" dirty="0" smtClean="0"/>
              <a:t>2018. 10. 08.</a:t>
            </a:r>
            <a:endParaRPr lang="hu-HU" dirty="0"/>
          </a:p>
        </p:txBody>
      </p:sp>
      <p:pic>
        <p:nvPicPr>
          <p:cNvPr id="4" name="Kép 3" descr="http://www.emet.gov.hu/_userfiles/hirek/NTP/ntp_72_rg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0" y="5743027"/>
            <a:ext cx="28448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artalom helye 4" descr="http://www.emet.gov.hu/_framework/provider/cachingdbfield/?exportid=aGF0YXJ0YWxhbnVs_a2Vw_ODY,&amp;magic=bzAxZXJzdGNpa282aGIzMnU4dmk4ZjV1cjE,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4" y="5084617"/>
            <a:ext cx="5497369" cy="1369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791" y="422853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44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368300" y="165506"/>
            <a:ext cx="10515600" cy="704851"/>
          </a:xfrm>
        </p:spPr>
        <p:txBody>
          <a:bodyPr/>
          <a:lstStyle/>
          <a:p>
            <a:pPr algn="ctr"/>
            <a:r>
              <a:rPr lang="hu-HU" b="1" dirty="0" smtClean="0"/>
              <a:t>Nyertes NTP pályázataink:</a:t>
            </a:r>
            <a:endParaRPr lang="hu-HU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00050" y="582887"/>
            <a:ext cx="11480800" cy="5427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2010: NTP- OKA ---- 100.000.-FT</a:t>
            </a:r>
          </a:p>
          <a:p>
            <a:pPr marL="0" indent="0">
              <a:buNone/>
            </a:pPr>
            <a:r>
              <a:rPr lang="hu-HU" dirty="0" smtClean="0"/>
              <a:t>2012: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293688"/>
            <a:ext cx="1409700" cy="1397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04304"/>
              </p:ext>
            </p:extLst>
          </p:nvPr>
        </p:nvGraphicFramePr>
        <p:xfrm>
          <a:off x="88899" y="1546051"/>
          <a:ext cx="12103101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620">
                  <a:extLst>
                    <a:ext uri="{9D8B030D-6E8A-4147-A177-3AD203B41FA5}">
                      <a16:colId xmlns:a16="http://schemas.microsoft.com/office/drawing/2014/main" val="4027888944"/>
                    </a:ext>
                  </a:extLst>
                </a:gridCol>
                <a:gridCol w="2420620">
                  <a:extLst>
                    <a:ext uri="{9D8B030D-6E8A-4147-A177-3AD203B41FA5}">
                      <a16:colId xmlns:a16="http://schemas.microsoft.com/office/drawing/2014/main" val="879804734"/>
                    </a:ext>
                  </a:extLst>
                </a:gridCol>
                <a:gridCol w="2420620">
                  <a:extLst>
                    <a:ext uri="{9D8B030D-6E8A-4147-A177-3AD203B41FA5}">
                      <a16:colId xmlns:a16="http://schemas.microsoft.com/office/drawing/2014/main" val="3800719619"/>
                    </a:ext>
                  </a:extLst>
                </a:gridCol>
                <a:gridCol w="1980267">
                  <a:extLst>
                    <a:ext uri="{9D8B030D-6E8A-4147-A177-3AD203B41FA5}">
                      <a16:colId xmlns:a16="http://schemas.microsoft.com/office/drawing/2014/main" val="475279982"/>
                    </a:ext>
                  </a:extLst>
                </a:gridCol>
                <a:gridCol w="2860974">
                  <a:extLst>
                    <a:ext uri="{9D8B030D-6E8A-4147-A177-3AD203B41FA5}">
                      <a16:colId xmlns:a16="http://schemas.microsoft.com/office/drawing/2014/main" val="2993022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pályázati kiírás témája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A pályázat kódja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A pályázat címe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Elnyert támogatás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Megvalósult programok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9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effectLst/>
                        </a:rPr>
                        <a:t>Általános iskolai tehetségsegítő műhelyek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NTP‐ITM‐12‐P‐0035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"Csináljunk báb(</a:t>
                      </a:r>
                      <a:r>
                        <a:rPr lang="hu-HU" sz="1600" dirty="0" err="1" smtClean="0">
                          <a:effectLst/>
                        </a:rPr>
                        <a:t>ot</a:t>
                      </a:r>
                      <a:r>
                        <a:rPr lang="hu-HU" sz="1600" dirty="0" smtClean="0">
                          <a:effectLst/>
                        </a:rPr>
                        <a:t>)színházat!"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500.000 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Bábszakkör tehetség-műhely programjának megvalósítása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66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effectLst/>
                        </a:rPr>
                        <a:t>A Tehetségsegítő Tanácsok működésének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NTP-TTM-12-P-0016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"Kincskeresők"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1.000.000 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Tehetség- nap szervezése,</a:t>
                      </a:r>
                    </a:p>
                    <a:p>
                      <a:r>
                        <a:rPr lang="hu-HU" sz="1600" dirty="0" smtClean="0">
                          <a:effectLst/>
                        </a:rPr>
                        <a:t>Tehetséglap megjelentetése, </a:t>
                      </a:r>
                    </a:p>
                    <a:p>
                      <a:r>
                        <a:rPr lang="hu-HU" sz="1600" dirty="0" smtClean="0">
                          <a:effectLst/>
                        </a:rPr>
                        <a:t>Gazdagító foglakozások</a:t>
                      </a:r>
                      <a:endParaRPr lang="hu-H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1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effectLst/>
                        </a:rPr>
                        <a:t>Roma fiatalok integráló környezetben megvaló-</a:t>
                      </a:r>
                      <a:r>
                        <a:rPr lang="hu-HU" sz="1600" b="1" dirty="0" err="1" smtClean="0">
                          <a:effectLst/>
                        </a:rPr>
                        <a:t>suló</a:t>
                      </a:r>
                      <a:r>
                        <a:rPr lang="hu-HU" sz="1600" b="1" dirty="0" smtClean="0">
                          <a:effectLst/>
                        </a:rPr>
                        <a:t> tehetséggondozó szolgáltatásokhoz történő hozzáférésének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NTP-RITP-12-P-029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,,Régi mesterségek nyomában" - őseink mesterségeinek megismerése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1.278.000 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 smtClean="0">
                          <a:effectLst/>
                        </a:rPr>
                        <a:t>Régis</a:t>
                      </a:r>
                      <a:r>
                        <a:rPr lang="hu-HU" sz="1600" dirty="0" smtClean="0">
                          <a:effectLst/>
                        </a:rPr>
                        <a:t> mesterségek megismerése</a:t>
                      </a:r>
                    </a:p>
                    <a:p>
                      <a:r>
                        <a:rPr lang="hu-HU" sz="1600" dirty="0" smtClean="0">
                          <a:effectLst/>
                        </a:rPr>
                        <a:t>Kézműves foglakozások a Mesterségek Házában</a:t>
                      </a:r>
                    </a:p>
                    <a:p>
                      <a:r>
                        <a:rPr lang="hu-HU" sz="1600" dirty="0" smtClean="0">
                          <a:effectLst/>
                        </a:rPr>
                        <a:t>Kirándulások</a:t>
                      </a:r>
                      <a:endParaRPr lang="hu-H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9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effectLst/>
                        </a:rPr>
                        <a:t>A tehetséges fiatalok kiválasztását lehetővé tevő területi diáksport versenyek </a:t>
                      </a:r>
                      <a:r>
                        <a:rPr lang="hu-HU" sz="1600" b="1" dirty="0" err="1" smtClean="0">
                          <a:effectLst/>
                        </a:rPr>
                        <a:t>megrende-zésének</a:t>
                      </a:r>
                      <a:r>
                        <a:rPr lang="hu-HU" sz="1600" b="1" dirty="0" smtClean="0">
                          <a:effectLst/>
                        </a:rPr>
                        <a:t>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NTP-TDSV-12-0049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Neked is pattog a labda- Tűnj ki a többiek közül!”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900.000 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Intézményi sportbajnokságok szervezése egyéni és csapatsportágakban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18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0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41300" y="293688"/>
            <a:ext cx="11480800" cy="5427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2013: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214925"/>
              </p:ext>
            </p:extLst>
          </p:nvPr>
        </p:nvGraphicFramePr>
        <p:xfrm>
          <a:off x="88899" y="742135"/>
          <a:ext cx="12103101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001">
                  <a:extLst>
                    <a:ext uri="{9D8B030D-6E8A-4147-A177-3AD203B41FA5}">
                      <a16:colId xmlns:a16="http://schemas.microsoft.com/office/drawing/2014/main" val="402788894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879804734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3800719619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475279982"/>
                    </a:ext>
                  </a:extLst>
                </a:gridCol>
                <a:gridCol w="3136900">
                  <a:extLst>
                    <a:ext uri="{9D8B030D-6E8A-4147-A177-3AD203B41FA5}">
                      <a16:colId xmlns:a16="http://schemas.microsoft.com/office/drawing/2014/main" val="2993022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pályázati kiírás témája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A pályázat kódja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A pályázat címe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Elnyert támogatás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Megvalósult programok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9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 tehetségazonosító diák-sportversenyek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1" dirty="0" smtClean="0"/>
                        <a:t>NTP-SV-MPA-12-013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Szabó Pál Kupa - labdarúgó torna a III. korcsoport számára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effectLst/>
                        </a:rPr>
                        <a:t>790 000 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8 csapatos labdarúgó torna a környék 11-12 éves diákjai számára, a labdarúgás tárgyi feltételek javítása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66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 köznevelésben tanuló diákok természettudományos, matematikai és műszaki tudásának </a:t>
                      </a:r>
                      <a:r>
                        <a:rPr lang="hu-HU" sz="1600" dirty="0" err="1" smtClean="0"/>
                        <a:t>elmélyí-téséhez</a:t>
                      </a:r>
                      <a:r>
                        <a:rPr lang="hu-HU" sz="1600" dirty="0" smtClean="0"/>
                        <a:t>, gyakorlati alkalmazásához kapcsolódó nyári tehetségsegítő</a:t>
                      </a:r>
                      <a:r>
                        <a:rPr lang="hu-HU" sz="1600" baseline="0" dirty="0" smtClean="0"/>
                        <a:t> </a:t>
                      </a:r>
                      <a:r>
                        <a:rPr lang="hu-HU" sz="1600" dirty="0" smtClean="0"/>
                        <a:t>programok</a:t>
                      </a:r>
                      <a:r>
                        <a:rPr lang="hu-HU" sz="1600" baseline="0" dirty="0" smtClean="0"/>
                        <a:t> </a:t>
                      </a:r>
                      <a:r>
                        <a:rPr lang="hu-HU" sz="1600" dirty="0" smtClean="0"/>
                        <a:t>támogatása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1" dirty="0" smtClean="0"/>
                        <a:t>NTP‐KTMK‐MPA‐12‐002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Newton is lehetsz a </a:t>
                      </a:r>
                    </a:p>
                    <a:p>
                      <a:r>
                        <a:rPr lang="hu-HU" sz="1600" dirty="0" smtClean="0"/>
                        <a:t>természetben! ‐ </a:t>
                      </a:r>
                    </a:p>
                    <a:p>
                      <a:r>
                        <a:rPr lang="hu-HU" sz="1600" dirty="0" smtClean="0"/>
                        <a:t>Természettudományos tábor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1 888 000 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Tábor a természettudományos versenyeken kiemelkedő tanulók ismereteinek bővítésére: tanulmányi kirándulások, kísérletek, ismeretbővítő előadások</a:t>
                      </a:r>
                      <a:endParaRPr lang="hu-H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19385"/>
                  </a:ext>
                </a:extLst>
              </a:tr>
              <a:tr h="1516707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Az állami, helyi önkormányzati, nemzetiségi önkormányzati, egyházi és civil fenntartású általános iskolai, középiskolai és kollégiumi intéz-ményen kívüli nyári tehetségsegítő programok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1" dirty="0" smtClean="0"/>
                        <a:t>NTP-IKT-MPA-12-005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"Kincses ág"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1 965 000Ft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Erdei iskola a vízparti növények és állatok</a:t>
                      </a:r>
                      <a:r>
                        <a:rPr lang="hu-HU" sz="1600" baseline="0" dirty="0" smtClean="0"/>
                        <a:t> megfigyelése</a:t>
                      </a:r>
                      <a:endParaRPr lang="hu-H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9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 Tehetségsegítő Tanácsok nyári tevékenységének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1" dirty="0" smtClean="0"/>
                        <a:t>NTP-TTM-MPA-12-002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Tehetségeinkkel Vésztő-</a:t>
                      </a:r>
                      <a:r>
                        <a:rPr lang="hu-HU" sz="1600" dirty="0" err="1" smtClean="0"/>
                        <a:t>Mágorért</a:t>
                      </a:r>
                      <a:r>
                        <a:rPr lang="hu-HU" sz="1600" dirty="0" smtClean="0"/>
                        <a:t>, annak meg-óvásáért, látogatottságának növeléséért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1 785 000 Ft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Népszerűsítő füzet és kisfilm illetve </a:t>
                      </a:r>
                      <a:r>
                        <a:rPr lang="hu-HU" sz="1600" b="1" dirty="0" err="1" smtClean="0">
                          <a:solidFill>
                            <a:srgbClr val="FF0000"/>
                          </a:solidFill>
                        </a:rPr>
                        <a:t>Mágort</a:t>
                      </a:r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 ábrázoló pannó </a:t>
                      </a:r>
                      <a:r>
                        <a:rPr lang="hu-HU" sz="1600" dirty="0" smtClean="0"/>
                        <a:t>készítése tehetségműhelyek bevonásával.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18484"/>
                  </a:ext>
                </a:extLst>
              </a:tr>
            </a:tbl>
          </a:graphicData>
        </a:graphic>
      </p:graphicFrame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350" y="43635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857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41300" y="293688"/>
            <a:ext cx="11480800" cy="5427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2013: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97893"/>
              </p:ext>
            </p:extLst>
          </p:nvPr>
        </p:nvGraphicFramePr>
        <p:xfrm>
          <a:off x="164123" y="742135"/>
          <a:ext cx="12027877" cy="522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777">
                  <a:extLst>
                    <a:ext uri="{9D8B030D-6E8A-4147-A177-3AD203B41FA5}">
                      <a16:colId xmlns:a16="http://schemas.microsoft.com/office/drawing/2014/main" val="402788894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879804734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3800719619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475279982"/>
                    </a:ext>
                  </a:extLst>
                </a:gridCol>
                <a:gridCol w="3136900">
                  <a:extLst>
                    <a:ext uri="{9D8B030D-6E8A-4147-A177-3AD203B41FA5}">
                      <a16:colId xmlns:a16="http://schemas.microsoft.com/office/drawing/2014/main" val="2993022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pályázati kiírás témája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A pályázat kódja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A pályázat címe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Elnyert támogatás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1" dirty="0" smtClean="0">
                          <a:effectLst/>
                        </a:rPr>
                        <a:t>Megvalósult programok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9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 hátrányos helyzetű térségekben élő tehetséges fiatalok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1" dirty="0" smtClean="0"/>
                        <a:t>NTP-HHT-MPA-12-012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"Szárnyalj velem!" - tehetségünk felismerése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1 460 000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Géniusz-klub a stratégiai és logikai játékok, Alkotókörök,</a:t>
                      </a:r>
                    </a:p>
                    <a:p>
                      <a:r>
                        <a:rPr lang="hu-HU" sz="1600" dirty="0" smtClean="0"/>
                        <a:t>A színjátszás és hozzájuk kapcsolódó tevékenységek megismerése,</a:t>
                      </a:r>
                    </a:p>
                    <a:p>
                      <a:r>
                        <a:rPr lang="hu-HU" sz="1600" dirty="0" smtClean="0"/>
                        <a:t>A tollaslabda, mint sportág népszerűsítése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66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 hazai és határon túli együttműködéssel megvalósuló nyári tehetséggondozó programok, tehetséggondozó műhelyek és hozzájuk kapcsolódó szaktáborok támogatása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1" dirty="0" smtClean="0"/>
                        <a:t>NTP-TSZT-MPA-12-007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"Van egy forrás valahol..."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2 000 000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Közös programok a Körösfői iskola diákjaival és nevelőivel, a Sebes – Körös természeti értékeinek megismerése érdekében</a:t>
                      </a:r>
                      <a:endParaRPr lang="hu-H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19385"/>
                  </a:ext>
                </a:extLst>
              </a:tr>
              <a:tr h="123398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 tehetséges fiatalok nyári művészeti rendezvényeinek támogatása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1" dirty="0" smtClean="0"/>
                        <a:t>NTP-MR-MPA-12-024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""Én-fejlesztés a művészetek eszközeivel" tehetséggondozó tábor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800 000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 tanulók személyiségének, énképének fejlesztése a zene, a festészet, a művészetek és a pszichológia eszközeivel</a:t>
                      </a:r>
                      <a:endParaRPr lang="hu-H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9009"/>
                  </a:ext>
                </a:extLst>
              </a:tr>
            </a:tbl>
          </a:graphicData>
        </a:graphic>
      </p:graphicFrame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350" y="43635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63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41300" y="293688"/>
            <a:ext cx="11480800" cy="5427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2014: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350" y="43635"/>
            <a:ext cx="1409700" cy="139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00" y="43635"/>
            <a:ext cx="6921500" cy="642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70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41300" y="293688"/>
            <a:ext cx="11480800" cy="6132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u="sng" dirty="0" smtClean="0"/>
              <a:t>2016:</a:t>
            </a:r>
          </a:p>
          <a:p>
            <a:pPr marL="0" indent="0">
              <a:buNone/>
            </a:pPr>
            <a:r>
              <a:rPr lang="hu-HU" dirty="0" smtClean="0"/>
              <a:t>NTP-KKI-16-0263 MÁTRIX-KOMPLEX TEHETSÉGGONDOZÓ PROGRAM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60 órás, tanórán kívüli érdeklődési területre épülő új kezdeményezésű, általános felfedezési tapasztalatokat nyújtó, komplex tehetségazonosító, tehetséggondozó program</a:t>
            </a:r>
          </a:p>
          <a:p>
            <a:pPr marL="0" indent="0">
              <a:buNone/>
            </a:pPr>
            <a:r>
              <a:rPr lang="hu-HU" dirty="0" smtClean="0"/>
              <a:t>NTP-RHTP-16-0072</a:t>
            </a:r>
          </a:p>
          <a:p>
            <a:pPr marL="0" indent="0">
              <a:buNone/>
            </a:pPr>
            <a:r>
              <a:rPr lang="hu-HU" b="1" u="sng" dirty="0" smtClean="0"/>
              <a:t>2017:</a:t>
            </a:r>
          </a:p>
          <a:p>
            <a:pPr marL="0" indent="0">
              <a:buNone/>
            </a:pPr>
            <a:r>
              <a:rPr lang="hu-HU" dirty="0" smtClean="0"/>
              <a:t>NTP-KNI-17-0076 „Látvány és érzés” Reneszánsz kor megismerése, Városháza megfestése pannó formájában</a:t>
            </a:r>
          </a:p>
          <a:p>
            <a:pPr marL="0" indent="0">
              <a:buNone/>
            </a:pPr>
            <a:r>
              <a:rPr lang="hu-HU" b="1" u="sng" dirty="0" smtClean="0"/>
              <a:t>2018:</a:t>
            </a:r>
          </a:p>
          <a:p>
            <a:pPr marL="0" indent="0">
              <a:buNone/>
            </a:pPr>
            <a:r>
              <a:rPr lang="hu-HU" dirty="0" smtClean="0"/>
              <a:t>NTP-CSSZP-18</a:t>
            </a:r>
          </a:p>
          <a:p>
            <a:pPr marL="0" indent="0">
              <a:buNone/>
            </a:pPr>
            <a:r>
              <a:rPr lang="hu-HU" dirty="0" smtClean="0"/>
              <a:t>NTP-SFT-18-0019</a:t>
            </a:r>
          </a:p>
          <a:p>
            <a:pPr marL="0" indent="0">
              <a:buNone/>
            </a:pPr>
            <a:r>
              <a:rPr lang="hu-HU" dirty="0" smtClean="0"/>
              <a:t>NTP-KNI-18-0083</a:t>
            </a:r>
          </a:p>
          <a:p>
            <a:pPr marL="0" indent="0">
              <a:buNone/>
            </a:pPr>
            <a:r>
              <a:rPr lang="hu-HU" dirty="0" smtClean="0"/>
              <a:t>NTP-TFJ-18-0039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350" y="43635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520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41300" y="293688"/>
            <a:ext cx="11480800" cy="6132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 smtClean="0"/>
              <a:t>MATEHETSZ:</a:t>
            </a:r>
          </a:p>
          <a:p>
            <a:pPr marL="0" indent="0">
              <a:buNone/>
            </a:pPr>
            <a:r>
              <a:rPr lang="hu-HU" dirty="0" smtClean="0"/>
              <a:t>2017. 1x15 fő  Matematikai-logikai tehetséggondozás 8 foglalkozás</a:t>
            </a:r>
          </a:p>
          <a:p>
            <a:pPr marL="0" indent="0">
              <a:buNone/>
            </a:pPr>
            <a:r>
              <a:rPr lang="hu-HU" dirty="0" smtClean="0"/>
              <a:t>2018. 2x15 fő Matematikai-logikai tehetséggondozás 8 foglalkozás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Térbeli-vizuális 8 foglalkozás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Tutori</a:t>
            </a:r>
            <a:r>
              <a:rPr lang="hu-HU" dirty="0" smtClean="0"/>
              <a:t> program</a:t>
            </a:r>
          </a:p>
          <a:p>
            <a:pPr marL="0" indent="0">
              <a:buNone/>
            </a:pPr>
            <a:r>
              <a:rPr lang="hu-HU" dirty="0" smtClean="0"/>
              <a:t>Művészeti oktatás 4 tanszakon, több mint 200 tanulóval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350" y="43635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04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66700" y="29368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Tehetséggondozás a Szabó Pál Általános Iskola és AMI-</a:t>
            </a:r>
            <a:r>
              <a:rPr lang="hu-HU" b="1" dirty="0" err="1" smtClean="0"/>
              <a:t>ban</a:t>
            </a:r>
            <a:endParaRPr lang="hu-HU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66700" y="1470024"/>
            <a:ext cx="10922000" cy="50196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 tehetség fogalma, iskolai feladatok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Akkreditált Kiváló Tehetségpont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„Kincskeresők” Helyi Tehetségsegítő Tanács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Szakvizsgás képzéseken, továbbképzéseken való részvétel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Szakkörök, versenyek, eredmények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Sikeres NTP pályázatok, produktumok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Sikeres MATEHETSZ programok, pályázatok, </a:t>
            </a:r>
            <a:r>
              <a:rPr lang="hu-HU" dirty="0" err="1" smtClean="0"/>
              <a:t>tutor</a:t>
            </a:r>
            <a:r>
              <a:rPr lang="hu-HU" dirty="0" smtClean="0"/>
              <a:t>   -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Bonis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Bona</a:t>
            </a:r>
            <a:r>
              <a:rPr lang="hu-HU" dirty="0" smtClean="0">
                <a:sym typeface="Wingdings" panose="05000000000000000000" pitchFamily="2" charset="2"/>
              </a:rPr>
              <a:t> díjas kolléga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ym typeface="Wingdings" panose="05000000000000000000" pitchFamily="2" charset="2"/>
              </a:rPr>
              <a:t>Művészeti iskola</a:t>
            </a: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293688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15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66700" y="29368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Tehetséggondozás a Szabó Pál Általános Iskola és AMI-</a:t>
            </a:r>
            <a:r>
              <a:rPr lang="hu-HU" b="1" dirty="0" err="1" smtClean="0"/>
              <a:t>ban</a:t>
            </a:r>
            <a:endParaRPr lang="hu-HU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hu-HU" sz="3200" b="1" dirty="0" smtClean="0">
                <a:solidFill>
                  <a:srgbClr val="FF0000"/>
                </a:solidFill>
              </a:rPr>
              <a:t>„</a:t>
            </a:r>
            <a:r>
              <a:rPr lang="hu-HU" sz="3200" b="1" dirty="0">
                <a:solidFill>
                  <a:srgbClr val="FF0000"/>
                </a:solidFill>
              </a:rPr>
              <a:t>Ha az akadályozott gyermeknek nem segítünk abban, hogy képességeit kibontakoztathassa, az egyéni tragédia. Tragédia neki és családjának. De ha a tehetséges gyermeknek nem segítünk abban, hogy képességeit kibontakoztathassa, az már társadalmi tragédia.”   </a:t>
            </a:r>
            <a:r>
              <a:rPr lang="hu-HU" b="1" dirty="0">
                <a:solidFill>
                  <a:srgbClr val="FF0000"/>
                </a:solidFill>
              </a:rPr>
              <a:t>(James </a:t>
            </a:r>
            <a:r>
              <a:rPr lang="hu-HU" b="1" dirty="0" err="1">
                <a:solidFill>
                  <a:srgbClr val="FF0000"/>
                </a:solidFill>
              </a:rPr>
              <a:t>Gallagher</a:t>
            </a:r>
            <a:r>
              <a:rPr lang="hu-HU" b="1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293688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540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66700" y="29368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Tehetséggondozás a Szabó Pál Általános Iskola és AMI-</a:t>
            </a:r>
            <a:r>
              <a:rPr lang="hu-HU" b="1" dirty="0" err="1" smtClean="0"/>
              <a:t>ban</a:t>
            </a:r>
            <a:endParaRPr lang="hu-HU" b="1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293688"/>
            <a:ext cx="1409700" cy="139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95872" y="1690688"/>
            <a:ext cx="5767855" cy="4351338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6363727" y="22379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hu-HU" b="1" dirty="0"/>
              <a:t>A tehetségfejlesztésben elengedhetetlen az iskola és család intenzív együttműködése! </a:t>
            </a:r>
            <a:endParaRPr lang="hu-HU" b="1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célok </a:t>
            </a:r>
            <a:r>
              <a:rPr lang="hu-HU" dirty="0"/>
              <a:t>tisztázása, egyeztetése, azonos követelményrendszer kialakítása</a:t>
            </a:r>
            <a:r>
              <a:rPr lang="hu-HU" dirty="0" smtClean="0"/>
              <a:t>,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 </a:t>
            </a:r>
            <a:r>
              <a:rPr lang="hu-HU" dirty="0"/>
              <a:t>a tanuló megismerése, tehetségének </a:t>
            </a:r>
            <a:r>
              <a:rPr lang="hu-HU" dirty="0" smtClean="0"/>
              <a:t>felismerése,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fejlődés közös </a:t>
            </a:r>
            <a:r>
              <a:rPr lang="hu-HU" dirty="0" smtClean="0"/>
              <a:t>értékelése,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pedagógus tanácsa, módszertani </a:t>
            </a:r>
            <a:r>
              <a:rPr lang="hu-HU" dirty="0" smtClean="0"/>
              <a:t>segítségnyújtása,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gyerek érzelmi támogatása, elfogadása, </a:t>
            </a:r>
            <a:r>
              <a:rPr lang="hu-HU" dirty="0" smtClean="0"/>
              <a:t>odafigyelés,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közös </a:t>
            </a:r>
            <a:r>
              <a:rPr lang="hu-HU" dirty="0"/>
              <a:t>programok </a:t>
            </a:r>
            <a:r>
              <a:rPr lang="hu-HU" dirty="0" smtClean="0"/>
              <a:t>szervezése,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pályaválasztás </a:t>
            </a:r>
            <a:r>
              <a:rPr lang="hu-HU" dirty="0"/>
              <a:t>irányítása.</a:t>
            </a:r>
          </a:p>
        </p:txBody>
      </p:sp>
    </p:spTree>
    <p:extLst>
      <p:ext uri="{BB962C8B-B14F-4D97-AF65-F5344CB8AC3E}">
        <p14:creationId xmlns:p14="http://schemas.microsoft.com/office/powerpoint/2010/main" val="334264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66700" y="29368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Tehetséggondozás a Szabó Pál Általános Iskola és AMI-</a:t>
            </a:r>
            <a:r>
              <a:rPr lang="hu-HU" b="1" dirty="0" err="1" smtClean="0"/>
              <a:t>ban</a:t>
            </a:r>
            <a:endParaRPr lang="hu-HU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2000-es évek elejétől törvényi szabályozás: 2011. évi CXC tv. 1§ (1):  „Kiemelt célja a nevelés-oktatás eszközeivel a társadalmi leszakadás megakadályozása és a  tehetséggondozás.”</a:t>
            </a:r>
          </a:p>
          <a:p>
            <a:r>
              <a:rPr lang="hu-HU" dirty="0" smtClean="0"/>
              <a:t>11.§ (11) A tehetséggondozás kereteit a Nemzeti Tehetség Program jelöli ki, amelyet a Nemzeti Tehetség Alap támogat. A Nemzeti Tehetség Program és Alap az oktatásért felelős miniszter irányítása alatt, jogszabályban foglaltak szerint működik.</a:t>
            </a:r>
          </a:p>
          <a:p>
            <a:r>
              <a:rPr lang="hu-HU" dirty="0" smtClean="0"/>
              <a:t>MATEHETSZ – pl. csoportos tehetségsegítő programokra évente pályázat</a:t>
            </a: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293688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557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66700" y="29368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Tehetséggondozás a Szabó Pál Általános Iskola és AMI-</a:t>
            </a:r>
            <a:r>
              <a:rPr lang="hu-HU" b="1" dirty="0" err="1" smtClean="0"/>
              <a:t>ban</a:t>
            </a:r>
            <a:endParaRPr lang="hu-HU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1996. „A Szabó Pál Általános Iskola Tehetséges Diákjaiért Alapítvány” – pályázatok kiírása, jutalmazás, támogatás, pályázati források keresése (táborok szervezése, nyelvvizsga segítése, ez a program is!)</a:t>
            </a:r>
          </a:p>
          <a:p>
            <a:r>
              <a:rPr lang="hu-HU" dirty="0" smtClean="0"/>
              <a:t>2011. Regisztrált Tehetségpont az általános iskola és az alapfokú művészeti iskola is (ÁMK)  ---</a:t>
            </a:r>
            <a:r>
              <a:rPr lang="hu-HU" dirty="0" smtClean="0">
                <a:sym typeface="Wingdings" panose="05000000000000000000" pitchFamily="2" charset="2"/>
              </a:rPr>
              <a:t> minden évben Tehetségnap (neves előadók, volt diákok meghívása, területi versenyek szervezése (népdaléneklő, festészeti, versmondó), kulturális bemutatkozó estek, kiállítások, NTP pályázatok, MATEHETSZ csoportos tehetségsegítő programok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2011.: „Kincskeresők” Helyi Tehetségsegítő Tanács (civil szervezetek támogatása tehetségsegítő munkánkban, pályázatok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2018. tavasza: Akkreditált Kiváló Tehetségpont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293688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47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66700" y="29368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Tehetséggondozás a Szabó Pál Általános Iskola és AMI-</a:t>
            </a:r>
            <a:r>
              <a:rPr lang="hu-HU" b="1" dirty="0" err="1" smtClean="0"/>
              <a:t>ban</a:t>
            </a:r>
            <a:endParaRPr lang="hu-HU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hu-HU" dirty="0" smtClean="0"/>
              <a:t>A témában 30 órás akkreditált továbbképzésen részt vett pedagógusok száma: 6 fő</a:t>
            </a:r>
          </a:p>
          <a:p>
            <a:r>
              <a:rPr lang="hu-HU" dirty="0" smtClean="0"/>
              <a:t>Szakirányú képzésen részt vett: 1 fő</a:t>
            </a:r>
          </a:p>
          <a:p>
            <a:r>
              <a:rPr lang="hu-HU" dirty="0" smtClean="0"/>
              <a:t>Szakirányú, szakvizsgás képzésen részt vett: 2 fő</a:t>
            </a:r>
          </a:p>
          <a:p>
            <a:r>
              <a:rPr lang="hu-HU" dirty="0" err="1" smtClean="0"/>
              <a:t>Bonis</a:t>
            </a:r>
            <a:r>
              <a:rPr lang="hu-HU" dirty="0" smtClean="0"/>
              <a:t> </a:t>
            </a:r>
            <a:r>
              <a:rPr lang="hu-HU" dirty="0" err="1" smtClean="0"/>
              <a:t>Bona</a:t>
            </a:r>
            <a:r>
              <a:rPr lang="hu-HU" dirty="0" smtClean="0"/>
              <a:t> díjas pedagógus: 1 fő </a:t>
            </a:r>
          </a:p>
          <a:p>
            <a:r>
              <a:rPr lang="hu-HU" dirty="0" smtClean="0"/>
              <a:t>MATEHETSZ </a:t>
            </a:r>
            <a:r>
              <a:rPr lang="hu-HU" dirty="0" err="1" smtClean="0"/>
              <a:t>tutor</a:t>
            </a:r>
            <a:r>
              <a:rPr lang="hu-HU" dirty="0" smtClean="0"/>
              <a:t>: 1 fő</a:t>
            </a:r>
          </a:p>
          <a:p>
            <a:r>
              <a:rPr lang="hu-HU" dirty="0" smtClean="0"/>
              <a:t>Tehetség-koordinátor (Nevelési Tanácsadó munkatársa) segíti azonosító munkánkat</a:t>
            </a: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293688"/>
            <a:ext cx="1409700" cy="139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10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976885" y="188640"/>
            <a:ext cx="8229600" cy="490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b="1" dirty="0"/>
              <a:t>Megyei és országos versenyeken elért helyezések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/>
          </p:nvPr>
        </p:nvGraphicFramePr>
        <p:xfrm>
          <a:off x="1976885" y="707550"/>
          <a:ext cx="8136910" cy="5278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4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Verseny megnevezése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szintje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Tanuló</a:t>
                      </a:r>
                      <a:r>
                        <a:rPr lang="hu-HU" sz="1200" b="1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neve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Helyezés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II. Idegennyelvi területi verseny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területi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i="1" u="sng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Angol: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Hugyák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Dorka 6.b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Német:</a:t>
                      </a:r>
                      <a:r>
                        <a:rPr lang="hu-HU" sz="1200" i="1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Kiss Balázs 5.c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Pákozdi András 5.a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Czirják Csenge 6.a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3.hely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Szépkiejtési verseny, Szeghalom PAG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körzeti,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egyéni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b="0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Német:</a:t>
                      </a:r>
                      <a:r>
                        <a:rPr lang="hu-HU" sz="1100" b="0" i="0" u="sng" baseline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 </a:t>
                      </a: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Judit 6.a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Rostás Antónia 8.a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Czirják Csenge 6.a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b="0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Angol:</a:t>
                      </a:r>
                      <a:r>
                        <a:rPr lang="hu-HU" sz="1100" b="0" i="1" u="sng" baseline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Balogh </a:t>
                      </a: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István 8.c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102124"/>
                  </a:ext>
                </a:extLst>
              </a:tr>
              <a:tr h="646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Őszirózsa Természetvédelmi Vetélkedő, Dévaványa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Régiós</a:t>
                      </a:r>
                      <a:endParaRPr lang="hu-HU" sz="12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csapat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Détár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Eszter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Szabó Lukács Benedek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8.c  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Szabó Imre 6.c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Őszirózsa Természetismereti Vetélkedő, Biharugra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megyei csapat</a:t>
                      </a:r>
                      <a:endParaRPr lang="hu-H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Bagó Anna 7.c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Szabó Lukács Benedek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Détár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Eszter 7.c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Bókay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Árpád Országos Biológia Verseny, Budapest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országos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Döntő</a:t>
                      </a:r>
                      <a:r>
                        <a:rPr lang="hu-HU" sz="12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egyéni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Hugyák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Dorka 6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Jámbor</a:t>
                      </a:r>
                      <a:r>
                        <a:rPr lang="hu-H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István Bendegúz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6.b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2.hely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6.hely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Madarak és Fák Napja Országos Verseny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megyei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csapat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Bagó Anna 7.c,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Balog Edina 7.b,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Papp Lóránt 8.c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27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Détár</a:t>
                      </a: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Eszter 7.c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Szabó Lukács Benedek 8.c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Szabó Imre 6.c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4.hely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225546"/>
                  </a:ext>
                </a:extLst>
              </a:tr>
              <a:tr h="56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Túzok Tusa Természetismereti Vetélkedő, Szarvas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megyei csapat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Szabó Imre 6.c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Pardi Nóra 5.c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Bagó Anna 7.c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6.hely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56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976885" y="188640"/>
            <a:ext cx="8229600" cy="490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b="1" dirty="0"/>
              <a:t>Megyei és országos versenyeken elért helyezések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/>
          </p:nvPr>
        </p:nvGraphicFramePr>
        <p:xfrm>
          <a:off x="1976886" y="836712"/>
          <a:ext cx="8136909" cy="507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Verseny megnevezése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szintje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Tanuló</a:t>
                      </a:r>
                      <a:r>
                        <a:rPr lang="hu-HU" sz="1200" b="1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neve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Helyezés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.Színes 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tintákkal álmodom rajzverseny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területi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egyéni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Tóth Réka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Kis Pál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Berényi Levente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Közlekedésbiztonsági rajzverseny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területi</a:t>
                      </a:r>
                      <a:endParaRPr lang="hu-H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egyéni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Berényi Levente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Kovács Valéria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Tóth Réka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Vass Zsolt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különdíj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Bendegúz levelezős verseny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megyei döntő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Krecsmárik</a:t>
                      </a:r>
                      <a:r>
                        <a:rPr lang="hu-H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Hanna </a:t>
                      </a:r>
                    </a:p>
                    <a:p>
                      <a:r>
                        <a:rPr lang="hu-H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Tóth Koppány Hunor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u-H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2.hely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37123"/>
                  </a:ext>
                </a:extLst>
              </a:tr>
              <a:tr h="40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Sarkadi hagyományőrző matematika</a:t>
                      </a:r>
                      <a:r>
                        <a:rPr lang="hu-H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Verseny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területi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Szabó Imre 6.c</a:t>
                      </a:r>
                    </a:p>
                    <a:p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Bagó Anna 7.c 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640459"/>
                  </a:ext>
                </a:extLst>
              </a:tr>
              <a:tr h="1819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Terület Versmondó Verseny, Vésztő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területi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Rozsonczi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Hanna 1.a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Krecsmárik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Hanna 2.a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Pákozdi András 4.a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Szabó Imre 5.c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Bozóki Lili 2.a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Tverdota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Hédi3.b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Harascsák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Alexandra 6.c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Kazai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Ádám 1.a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Dányi Dorina 8.b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Különdíj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különdíj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540932"/>
                  </a:ext>
                </a:extLst>
              </a:tr>
              <a:tr h="39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Területi Népdaléneklő Verseny, Vésztő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területi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Bagó Zsófia 3.a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1.hely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3206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80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1242</Words>
  <Application>Microsoft Office PowerPoint</Application>
  <PresentationFormat>Szélesvásznú</PresentationFormat>
  <Paragraphs>265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Office-téma</vt:lpstr>
      <vt:lpstr>TÁJÉKOZTATÓ INTÉZMÉNYÜNK TEHETSÉGGONDOZÓ MUNKÁJÁRÓL 2018. 10. 08.</vt:lpstr>
      <vt:lpstr>Tehetséggondozás a Szabó Pál Általános Iskola és AMI-ban</vt:lpstr>
      <vt:lpstr>Tehetséggondozás a Szabó Pál Általános Iskola és AMI-ban</vt:lpstr>
      <vt:lpstr>Tehetséggondozás a Szabó Pál Általános Iskola és AMI-ban</vt:lpstr>
      <vt:lpstr>Tehetséggondozás a Szabó Pál Általános Iskola és AMI-ban</vt:lpstr>
      <vt:lpstr>Tehetséggondozás a Szabó Pál Általános Iskola és AMI-ban</vt:lpstr>
      <vt:lpstr>Tehetséggondozás a Szabó Pál Általános Iskola és AMI-ban</vt:lpstr>
      <vt:lpstr>PowerPoint-bemutató</vt:lpstr>
      <vt:lpstr>PowerPoint-bemutató</vt:lpstr>
      <vt:lpstr>Nyertes NTP pályázataink: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Tölcsér Jánosné</dc:creator>
  <cp:lastModifiedBy>Tölcsér Jánosné</cp:lastModifiedBy>
  <cp:revision>15</cp:revision>
  <dcterms:created xsi:type="dcterms:W3CDTF">2018-10-07T15:03:43Z</dcterms:created>
  <dcterms:modified xsi:type="dcterms:W3CDTF">2019-01-21T18:10:11Z</dcterms:modified>
</cp:coreProperties>
</file>