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7" r:id="rId2"/>
    <p:sldId id="256" r:id="rId3"/>
    <p:sldId id="257" r:id="rId4"/>
    <p:sldId id="271" r:id="rId5"/>
    <p:sldId id="258" r:id="rId6"/>
    <p:sldId id="278" r:id="rId7"/>
    <p:sldId id="259" r:id="rId8"/>
    <p:sldId id="272" r:id="rId9"/>
    <p:sldId id="260" r:id="rId10"/>
    <p:sldId id="279" r:id="rId11"/>
    <p:sldId id="261" r:id="rId12"/>
    <p:sldId id="262" r:id="rId13"/>
    <p:sldId id="263" r:id="rId14"/>
    <p:sldId id="273" r:id="rId15"/>
    <p:sldId id="280" r:id="rId16"/>
    <p:sldId id="264" r:id="rId17"/>
    <p:sldId id="266" r:id="rId18"/>
    <p:sldId id="274" r:id="rId19"/>
    <p:sldId id="281" r:id="rId20"/>
    <p:sldId id="268" r:id="rId21"/>
    <p:sldId id="269" r:id="rId22"/>
    <p:sldId id="270" r:id="rId23"/>
  </p:sldIdLst>
  <p:sldSz cx="9144000" cy="6858000" type="screen4x3"/>
  <p:notesSz cx="6761163" cy="99425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0A96F-C80B-43ED-A00E-5C3D60B42254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2976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3E25E-5C82-43CB-A3A3-F905758A80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430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11041-801D-4458-93A7-E9E6AE701C0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7713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2976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0737A-4595-4527-9644-302CEA2BBB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074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0737A-4595-4527-9644-302CEA2BBB6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90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2016.10.25.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hu-HU" b="1" dirty="0" smtClean="0"/>
              <a:t>A 2015. évi kompetenciamérés </a:t>
            </a:r>
            <a:br>
              <a:rPr lang="hu-HU" b="1" dirty="0" smtClean="0"/>
            </a:br>
            <a:r>
              <a:rPr lang="hu-HU" b="1" dirty="0" smtClean="0"/>
              <a:t>eredményeinek elemzése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smtClean="0"/>
              <a:t>2016. március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Szabó Pál Általános Iskola </a:t>
            </a:r>
            <a:b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AMI, Vésztő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37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1620" y="1556792"/>
            <a:ext cx="8229600" cy="4525963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 6.évfolyam eredményeiben az országos átlaghoz képest jelentős (133 pontos)a különbség, de a közelítünk a szűkebb környezetünk a járás felé a 50 pont nem olyan jelentős. </a:t>
            </a:r>
          </a:p>
          <a:p>
            <a:r>
              <a:rPr lang="hu-HU" sz="1800" dirty="0" smtClean="0"/>
              <a:t>Problémát jelent a nagy szórás, mert a leggyengébb 5% és legjobb 5 % között több mint 875 pont az eltérés. Az országos átlagban ez csak 600 pont és járásban is csak 600 pont körül mozog.</a:t>
            </a:r>
          </a:p>
          <a:p>
            <a:r>
              <a:rPr lang="hu-HU" sz="1800" dirty="0" smtClean="0"/>
              <a:t>Az elvárások szerint a 6. évfolyamon a diákoknak a 3. képességszintet kellene elérniük, ami a 23 tanulónak nem sikerült. Ez a tanulóknak sajnos közel 56 %-a. A minimumszintet el nem érők aránya is közelít a 27%-hoz. A 6. évfolyam túlnyomó része a 2. szinten található. A számok mutatják, hogy sok teendő van ezen a területen is.</a:t>
            </a:r>
          </a:p>
          <a:p>
            <a:r>
              <a:rPr lang="hu-HU" sz="1800" dirty="0" smtClean="0"/>
              <a:t>A </a:t>
            </a:r>
            <a:r>
              <a:rPr lang="hu-HU" sz="1800" dirty="0" err="1" smtClean="0"/>
              <a:t>CSH-index</a:t>
            </a:r>
            <a:r>
              <a:rPr lang="hu-HU" sz="1800" dirty="0" smtClean="0"/>
              <a:t> alapján vizsgált összevetés mutatja, hogy az elvárható szinttől is kissé elmaradnak a tanulók, közel 50 ponttal teljesítettek alatta.</a:t>
            </a:r>
            <a:endParaRPr lang="hu-HU" sz="1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11560" y="332656"/>
            <a:ext cx="7772400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/>
              <a:t>A 6. évfolyam szövegértés eredményei</a:t>
            </a:r>
          </a:p>
          <a:p>
            <a:r>
              <a:rPr lang="hu-HU" sz="1900" b="1" i="1" dirty="0" smtClean="0"/>
              <a:t>észrevételek</a:t>
            </a:r>
            <a:endParaRPr lang="hu-HU" sz="1900" b="1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3152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92522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8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720080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A 8. évfolyam létszámadatai</a:t>
            </a:r>
            <a:endParaRPr lang="hu-H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188640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60648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2" y="1129184"/>
            <a:ext cx="7901562" cy="554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5" y="4063056"/>
            <a:ext cx="8298158" cy="254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0247"/>
            <a:ext cx="8219296" cy="29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720080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A 8. évfolyam matematika eredményei</a:t>
            </a:r>
            <a:endParaRPr lang="hu-H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3152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92522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églalap 13"/>
          <p:cNvSpPr/>
          <p:nvPr/>
        </p:nvSpPr>
        <p:spPr>
          <a:xfrm>
            <a:off x="5292080" y="4797152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292080" y="6244133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5724128" y="1421160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1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1" y="1140247"/>
            <a:ext cx="8257029" cy="384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/>
              <a:t>A 8. évfolyam matematika eredményei</a:t>
            </a:r>
            <a:br>
              <a:rPr lang="hu-HU" sz="2800" b="1" dirty="0" smtClean="0"/>
            </a:br>
            <a:r>
              <a:rPr lang="hu-HU" sz="2800" b="1" dirty="0" smtClean="0"/>
              <a:t>Képességeloszlás</a:t>
            </a:r>
            <a:endParaRPr lang="hu-H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3152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92522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Egyenes összekötő 8"/>
          <p:cNvCxnSpPr/>
          <p:nvPr/>
        </p:nvCxnSpPr>
        <p:spPr>
          <a:xfrm>
            <a:off x="4427984" y="1092768"/>
            <a:ext cx="0" cy="38483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2987824" y="5075892"/>
            <a:ext cx="92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1122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794415" y="5097531"/>
            <a:ext cx="72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2011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5" y="5733257"/>
            <a:ext cx="8235505" cy="81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Egyenes összekötő 13"/>
          <p:cNvCxnSpPr/>
          <p:nvPr/>
        </p:nvCxnSpPr>
        <p:spPr>
          <a:xfrm>
            <a:off x="5004048" y="1092768"/>
            <a:ext cx="0" cy="384839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1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8" y="4732834"/>
            <a:ext cx="8668312" cy="208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11560" y="201030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/>
              <a:t>A 8. évfolyam matematika átlageredményei</a:t>
            </a:r>
            <a:br>
              <a:rPr lang="hu-HU" sz="2800" b="1" dirty="0" smtClean="0"/>
            </a:br>
            <a:r>
              <a:rPr lang="hu-HU" sz="2800" b="1" dirty="0" smtClean="0"/>
              <a:t>a korábbi eredmények alapján</a:t>
            </a:r>
            <a:endParaRPr lang="hu-HU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" y="13720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98" y="137208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2677986" y="781839"/>
            <a:ext cx="386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Á</a:t>
            </a:r>
            <a:r>
              <a:rPr lang="hu-HU" b="1" dirty="0" smtClean="0"/>
              <a:t>tlageredmény </a:t>
            </a:r>
            <a:r>
              <a:rPr lang="hu-HU" b="1" dirty="0"/>
              <a:t>a </a:t>
            </a:r>
            <a:r>
              <a:rPr lang="hu-HU" b="1" dirty="0" err="1"/>
              <a:t>CSH-index</a:t>
            </a:r>
            <a:r>
              <a:rPr lang="hu-HU" b="1" dirty="0"/>
              <a:t> tükrében*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6732240" y="5649044"/>
            <a:ext cx="576064" cy="256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6732240" y="5097494"/>
            <a:ext cx="576064" cy="256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323528" y="1700808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A két </a:t>
            </a:r>
            <a:r>
              <a:rPr lang="hu-HU" dirty="0"/>
              <a:t>évvel </a:t>
            </a:r>
            <a:r>
              <a:rPr lang="hu-HU" dirty="0" smtClean="0"/>
              <a:t>korábbi </a:t>
            </a:r>
            <a:r>
              <a:rPr lang="hu-HU" dirty="0"/>
              <a:t>mérésben elért </a:t>
            </a:r>
            <a:r>
              <a:rPr lang="hu-HU" dirty="0" smtClean="0"/>
              <a:t>átlageredményük alapján várható </a:t>
            </a:r>
            <a:r>
              <a:rPr lang="hu-HU" dirty="0"/>
              <a:t>és tényleges</a:t>
            </a:r>
          </a:p>
          <a:p>
            <a:pPr algn="ctr"/>
            <a:r>
              <a:rPr lang="hu-HU" dirty="0" smtClean="0"/>
              <a:t>teljesítménye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42" y="1151170"/>
            <a:ext cx="5460236" cy="35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3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A matematika eredmények még mindig elmaradnak az országos eredménytől, de a lemaradás csökkent, a járási eredménynél pedig 10 ponttal többet értek el tanulóink.</a:t>
            </a:r>
          </a:p>
          <a:p>
            <a:r>
              <a:rPr lang="hu-HU" sz="1800" dirty="0" smtClean="0"/>
              <a:t>Itt is problémát </a:t>
            </a:r>
            <a:r>
              <a:rPr lang="hu-HU" sz="1800" dirty="0"/>
              <a:t>jelent a nagy szórás, mert a leggyengébb 5% és legjobb 5 % között több mint </a:t>
            </a:r>
            <a:r>
              <a:rPr lang="hu-HU" sz="1800" dirty="0" smtClean="0"/>
              <a:t>800 pont </a:t>
            </a:r>
            <a:r>
              <a:rPr lang="hu-HU" sz="1800" dirty="0"/>
              <a:t>az eltérés. Az országos átlagban ez csak </a:t>
            </a:r>
            <a:r>
              <a:rPr lang="hu-HU" sz="1800" dirty="0" smtClean="0"/>
              <a:t>650 </a:t>
            </a:r>
            <a:r>
              <a:rPr lang="hu-HU" sz="1800" dirty="0"/>
              <a:t>pont és járásban is csak </a:t>
            </a:r>
            <a:r>
              <a:rPr lang="hu-HU" sz="1800" dirty="0" smtClean="0"/>
              <a:t>550 </a:t>
            </a:r>
            <a:r>
              <a:rPr lang="hu-HU" sz="1800" dirty="0"/>
              <a:t>pont körül mozog</a:t>
            </a:r>
            <a:r>
              <a:rPr lang="hu-HU" sz="1800" dirty="0" smtClean="0"/>
              <a:t>. A várható eredmény a CSH index alapján 1478 pont, amit jentősen, 70 ponttal túlhaladtunk.</a:t>
            </a:r>
            <a:endParaRPr lang="hu-HU" sz="1800" dirty="0"/>
          </a:p>
          <a:p>
            <a:r>
              <a:rPr lang="hu-HU" sz="1800" dirty="0"/>
              <a:t>Az elvárások szerint a </a:t>
            </a:r>
            <a:r>
              <a:rPr lang="hu-HU" sz="1800" dirty="0" smtClean="0"/>
              <a:t>8. </a:t>
            </a:r>
            <a:r>
              <a:rPr lang="hu-HU" sz="1800" dirty="0"/>
              <a:t>évfolyamon a diákoknak a </a:t>
            </a:r>
            <a:r>
              <a:rPr lang="hu-HU" sz="1800" dirty="0" smtClean="0"/>
              <a:t>4. </a:t>
            </a:r>
            <a:r>
              <a:rPr lang="hu-HU" sz="1800" dirty="0"/>
              <a:t>képességszintet kellene elérniük, ami a </a:t>
            </a:r>
            <a:r>
              <a:rPr lang="hu-HU" sz="1800" dirty="0" smtClean="0"/>
              <a:t>tanulók zömének </a:t>
            </a:r>
            <a:r>
              <a:rPr lang="hu-HU" sz="1800" dirty="0"/>
              <a:t>nem sikerült. Ez a tanulóknak sajnos közel </a:t>
            </a:r>
            <a:r>
              <a:rPr lang="hu-HU" sz="1800" dirty="0" smtClean="0"/>
              <a:t>77%-</a:t>
            </a:r>
            <a:r>
              <a:rPr lang="hu-HU" sz="1800" dirty="0"/>
              <a:t>a. A minimumszintet el nem érők aránya is közelít a </a:t>
            </a:r>
            <a:r>
              <a:rPr lang="hu-HU" sz="1800" dirty="0" smtClean="0"/>
              <a:t>18%-</a:t>
            </a:r>
            <a:r>
              <a:rPr lang="hu-HU" sz="1800" dirty="0"/>
              <a:t>hoz. A </a:t>
            </a:r>
            <a:r>
              <a:rPr lang="hu-HU" sz="1800" dirty="0" smtClean="0"/>
              <a:t>8. </a:t>
            </a:r>
            <a:r>
              <a:rPr lang="hu-HU" sz="1800" dirty="0"/>
              <a:t>évfolyam túlnyomó része a 2. szinten található. A számok mutatják, hogy </a:t>
            </a:r>
            <a:r>
              <a:rPr lang="hu-HU" sz="1800" dirty="0" smtClean="0"/>
              <a:t>a minimumszintet el nem érők száma a 8.évfolyamra csökkent.</a:t>
            </a:r>
            <a:endParaRPr lang="hu-HU" sz="1800" dirty="0"/>
          </a:p>
          <a:p>
            <a:endParaRPr lang="hu-HU" sz="1800" dirty="0" smtClean="0"/>
          </a:p>
          <a:p>
            <a:endParaRPr lang="hu-HU" sz="1800" dirty="0"/>
          </a:p>
        </p:txBody>
      </p:sp>
      <p:sp>
        <p:nvSpPr>
          <p:cNvPr id="5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/>
              <a:t>A 8. évfolyam matematika eredményei</a:t>
            </a:r>
          </a:p>
          <a:p>
            <a:r>
              <a:rPr lang="hu-HU" sz="1900" b="1" i="1" dirty="0" smtClean="0"/>
              <a:t>észrevételek</a:t>
            </a:r>
            <a:endParaRPr lang="hu-HU" sz="1900" b="1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3152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92522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1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8" y="4139906"/>
            <a:ext cx="8246966" cy="257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8" y="1140247"/>
            <a:ext cx="8169122" cy="294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720080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A 8. évfolyam szövegértés eredményei</a:t>
            </a:r>
            <a:endParaRPr lang="hu-H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3152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92522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5664299" y="1455093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5330180" y="4877146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323045" y="630932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6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268760"/>
            <a:ext cx="7926627" cy="370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/>
              <a:t>A 8. évfolyam szövegértés eredményei</a:t>
            </a:r>
            <a:br>
              <a:rPr lang="hu-HU" sz="2800" b="1" dirty="0" smtClean="0"/>
            </a:br>
            <a:r>
              <a:rPr lang="hu-HU" sz="2800" b="1" dirty="0" smtClean="0"/>
              <a:t>Képességeloszlás</a:t>
            </a:r>
            <a:endParaRPr lang="hu-H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3152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92522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Egyenes összekötő 8"/>
          <p:cNvCxnSpPr/>
          <p:nvPr/>
        </p:nvCxnSpPr>
        <p:spPr>
          <a:xfrm>
            <a:off x="4211960" y="1268760"/>
            <a:ext cx="0" cy="3600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699792" y="5003884"/>
            <a:ext cx="92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1084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868144" y="497161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1734</a:t>
            </a:r>
            <a:endParaRPr lang="hu-HU" b="1" dirty="0">
              <a:solidFill>
                <a:srgbClr val="FF0000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>
            <a:off x="4788024" y="1123220"/>
            <a:ext cx="0" cy="384839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8" y="5517233"/>
            <a:ext cx="791421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5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7" y="4956709"/>
            <a:ext cx="7704856" cy="181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611560" y="231528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/>
              <a:t>A 8. évfolyam szövegértés átlageredményei</a:t>
            </a:r>
            <a:br>
              <a:rPr lang="hu-HU" sz="2800" b="1" dirty="0" smtClean="0"/>
            </a:br>
            <a:r>
              <a:rPr lang="hu-HU" sz="2800" b="1" dirty="0" smtClean="0"/>
              <a:t>a korábbi eredmények alapján</a:t>
            </a:r>
            <a:endParaRPr lang="hu-HU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" y="13720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98" y="137208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6372200" y="5182892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372200" y="5718622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51520" y="1700808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A két </a:t>
            </a:r>
            <a:r>
              <a:rPr lang="hu-HU" dirty="0"/>
              <a:t>évvel </a:t>
            </a:r>
            <a:r>
              <a:rPr lang="hu-HU" dirty="0" smtClean="0"/>
              <a:t>korábbi </a:t>
            </a:r>
            <a:r>
              <a:rPr lang="hu-HU" dirty="0"/>
              <a:t>mérésben elért </a:t>
            </a:r>
            <a:r>
              <a:rPr lang="hu-HU" dirty="0" smtClean="0"/>
              <a:t>átlageredményük alapján várható </a:t>
            </a:r>
            <a:r>
              <a:rPr lang="hu-HU" dirty="0"/>
              <a:t>és tényleges</a:t>
            </a:r>
          </a:p>
          <a:p>
            <a:pPr algn="ctr"/>
            <a:r>
              <a:rPr lang="hu-HU" dirty="0" smtClean="0"/>
              <a:t>teljesítménye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2651091" y="861261"/>
            <a:ext cx="386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Á</a:t>
            </a:r>
            <a:r>
              <a:rPr lang="hu-HU" b="1" dirty="0" smtClean="0"/>
              <a:t>tlageredmény </a:t>
            </a:r>
            <a:r>
              <a:rPr lang="hu-HU" b="1" dirty="0"/>
              <a:t>a </a:t>
            </a:r>
            <a:r>
              <a:rPr lang="hu-HU" b="1" dirty="0" err="1"/>
              <a:t>CSH-index</a:t>
            </a:r>
            <a:r>
              <a:rPr lang="hu-HU" b="1" dirty="0"/>
              <a:t> tükrében*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4"/>
            <a:ext cx="5166599" cy="33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0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A </a:t>
            </a:r>
            <a:r>
              <a:rPr lang="hu-HU" sz="1800" dirty="0" smtClean="0"/>
              <a:t>szövegértés  </a:t>
            </a:r>
            <a:r>
              <a:rPr lang="hu-HU" sz="1800" dirty="0" smtClean="0"/>
              <a:t>eredmények még </a:t>
            </a:r>
            <a:r>
              <a:rPr lang="hu-HU" sz="1800" dirty="0" smtClean="0"/>
              <a:t>elmaradnak </a:t>
            </a:r>
            <a:r>
              <a:rPr lang="hu-HU" sz="1800" dirty="0" smtClean="0"/>
              <a:t>az országos eredménytől, </a:t>
            </a:r>
            <a:r>
              <a:rPr lang="hu-HU" sz="1800" dirty="0" smtClean="0"/>
              <a:t>a különbség minden összevetésben jelentősnek mondható, </a:t>
            </a:r>
            <a:endParaRPr lang="hu-HU" sz="1800" dirty="0" smtClean="0"/>
          </a:p>
          <a:p>
            <a:r>
              <a:rPr lang="hu-HU" sz="1800" dirty="0" smtClean="0"/>
              <a:t>Itt is problémát </a:t>
            </a:r>
            <a:r>
              <a:rPr lang="hu-HU" sz="1800" dirty="0"/>
              <a:t>jelent a nagy szórás, mert a leggyengébb 5% és legjobb 5 % között </a:t>
            </a:r>
            <a:r>
              <a:rPr lang="hu-HU" sz="1800" dirty="0" smtClean="0"/>
              <a:t>közel 600 </a:t>
            </a:r>
            <a:r>
              <a:rPr lang="hu-HU" sz="1800" dirty="0" smtClean="0"/>
              <a:t>pont </a:t>
            </a:r>
            <a:r>
              <a:rPr lang="hu-HU" sz="1800" dirty="0"/>
              <a:t>az eltérés. Az országos átlagban ez </a:t>
            </a:r>
            <a:r>
              <a:rPr lang="hu-HU" sz="1800" dirty="0" smtClean="0"/>
              <a:t>660 </a:t>
            </a:r>
            <a:r>
              <a:rPr lang="hu-HU" sz="1800" dirty="0"/>
              <a:t>pont és járásban is </a:t>
            </a:r>
            <a:r>
              <a:rPr lang="hu-HU" sz="1800" dirty="0" smtClean="0"/>
              <a:t>600 </a:t>
            </a:r>
            <a:r>
              <a:rPr lang="hu-HU" sz="1800" dirty="0"/>
              <a:t>pont körül mozog</a:t>
            </a:r>
            <a:r>
              <a:rPr lang="hu-HU" sz="1800" dirty="0" smtClean="0"/>
              <a:t>. A várható eredmény a CSH index alapján </a:t>
            </a:r>
            <a:r>
              <a:rPr lang="hu-HU" sz="1800" dirty="0" smtClean="0"/>
              <a:t>1442 </a:t>
            </a:r>
            <a:r>
              <a:rPr lang="hu-HU" sz="1800" dirty="0" smtClean="0"/>
              <a:t>pont, amit </a:t>
            </a:r>
            <a:r>
              <a:rPr lang="hu-HU" sz="1800" dirty="0" smtClean="0"/>
              <a:t>jelentősen</a:t>
            </a:r>
            <a:r>
              <a:rPr lang="hu-HU" sz="1800" dirty="0" smtClean="0"/>
              <a:t>, </a:t>
            </a:r>
            <a:r>
              <a:rPr lang="hu-HU" sz="1800" dirty="0" smtClean="0"/>
              <a:t>60 </a:t>
            </a:r>
            <a:r>
              <a:rPr lang="hu-HU" sz="1800" dirty="0" smtClean="0"/>
              <a:t>ponttal </a:t>
            </a:r>
            <a:r>
              <a:rPr lang="hu-HU" sz="1800" dirty="0" smtClean="0"/>
              <a:t>alulteljesített diákjaink.</a:t>
            </a:r>
            <a:endParaRPr lang="hu-HU" sz="1800" dirty="0"/>
          </a:p>
          <a:p>
            <a:r>
              <a:rPr lang="hu-HU" sz="1800" dirty="0"/>
              <a:t>Az elvárások szerint a </a:t>
            </a:r>
            <a:r>
              <a:rPr lang="hu-HU" sz="1800" dirty="0" smtClean="0"/>
              <a:t>8. </a:t>
            </a:r>
            <a:r>
              <a:rPr lang="hu-HU" sz="1800" dirty="0"/>
              <a:t>évfolyamon a diákoknak a </a:t>
            </a:r>
            <a:r>
              <a:rPr lang="hu-HU" sz="1800" dirty="0" smtClean="0"/>
              <a:t>4. </a:t>
            </a:r>
            <a:r>
              <a:rPr lang="hu-HU" sz="1800" dirty="0"/>
              <a:t>képességszintet kellene elérniük, ami a </a:t>
            </a:r>
            <a:r>
              <a:rPr lang="hu-HU" sz="1800" dirty="0" smtClean="0"/>
              <a:t>tanulók zömének </a:t>
            </a:r>
            <a:r>
              <a:rPr lang="hu-HU" sz="1800" dirty="0"/>
              <a:t>nem sikerült. Ez a tanulóknak sajnos közel </a:t>
            </a:r>
            <a:r>
              <a:rPr lang="hu-HU" sz="1800" dirty="0" smtClean="0"/>
              <a:t>77%-</a:t>
            </a:r>
            <a:r>
              <a:rPr lang="hu-HU" sz="1800" dirty="0"/>
              <a:t>a. A minimumszintet el nem érők aránya is közelít a </a:t>
            </a:r>
            <a:r>
              <a:rPr lang="hu-HU" sz="1800" dirty="0" smtClean="0"/>
              <a:t>50%-</a:t>
            </a:r>
            <a:r>
              <a:rPr lang="hu-HU" sz="1800" dirty="0"/>
              <a:t>hoz. A </a:t>
            </a:r>
            <a:r>
              <a:rPr lang="hu-HU" sz="1800" dirty="0" smtClean="0"/>
              <a:t>8. </a:t>
            </a:r>
            <a:r>
              <a:rPr lang="hu-HU" sz="1800" dirty="0"/>
              <a:t>évfolyam túlnyomó része a 2. szinten található. A számok mutatják, hogy </a:t>
            </a:r>
            <a:r>
              <a:rPr lang="hu-HU" sz="1800" dirty="0" smtClean="0"/>
              <a:t>a minimumszintet el nem érők száma a 8.évfolyamra csökkent.</a:t>
            </a:r>
            <a:endParaRPr lang="hu-HU" sz="1800" dirty="0"/>
          </a:p>
          <a:p>
            <a:endParaRPr lang="hu-HU" sz="1800" dirty="0" smtClean="0"/>
          </a:p>
          <a:p>
            <a:endParaRPr lang="hu-HU" sz="1800" dirty="0"/>
          </a:p>
        </p:txBody>
      </p:sp>
      <p:sp>
        <p:nvSpPr>
          <p:cNvPr id="5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/>
              <a:t>A 8. évfolyam </a:t>
            </a:r>
            <a:r>
              <a:rPr lang="hu-HU" sz="2800" b="1" dirty="0" smtClean="0"/>
              <a:t>szövegértés </a:t>
            </a:r>
            <a:r>
              <a:rPr lang="hu-HU" sz="2800" b="1" dirty="0" smtClean="0"/>
              <a:t>eredményei</a:t>
            </a:r>
          </a:p>
          <a:p>
            <a:r>
              <a:rPr lang="hu-HU" sz="1900" b="1" i="1" dirty="0" smtClean="0"/>
              <a:t>észrevételek</a:t>
            </a:r>
            <a:endParaRPr lang="hu-HU" sz="1900" b="1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3152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92522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2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720080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A 6. évfolyam létszámadatai</a:t>
            </a:r>
            <a:endParaRPr lang="hu-H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3152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92522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9" y="1140247"/>
            <a:ext cx="867007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95536" y="573325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Fontos számunkra elérni, hogy minél több diák kitöltse a kérdőíveket, mert pontosabb képet kaphatunk a szociális körülmények miatt a tanulói teljesítményükről.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78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611560" y="231528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/>
              <a:t>Összefoglalás</a:t>
            </a:r>
            <a:endParaRPr lang="hu-HU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" y="13720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98" y="137208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90181"/>
            <a:ext cx="6840760" cy="190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6" y="2924944"/>
            <a:ext cx="7484368" cy="361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9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611560" y="231528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/>
              <a:t>Összefoglalás</a:t>
            </a:r>
            <a:endParaRPr lang="hu-HU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" y="13720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98" y="137208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24" y="1045927"/>
            <a:ext cx="7287092" cy="27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54" y="3789040"/>
            <a:ext cx="7605478" cy="280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1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611560" y="231528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/>
              <a:t>Összefoglalás</a:t>
            </a:r>
            <a:endParaRPr lang="hu-HU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" y="13720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98" y="137208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96944" cy="29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51520" y="4725144"/>
            <a:ext cx="8388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 8.évfolyam teljesítményének összevetése a saját 6-os teljesítményükkel külön fájlban található.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8413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4871"/>
            <a:ext cx="8275684" cy="261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0246"/>
            <a:ext cx="8385423" cy="272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720080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A 6. évfolyam matematika eredményei</a:t>
            </a:r>
            <a:endParaRPr lang="hu-H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3152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92522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5652120" y="148478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5156448" y="472514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166717" y="616530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21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19044"/>
            <a:ext cx="3442989" cy="185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40246"/>
            <a:ext cx="6758109" cy="369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6076" y="91731"/>
            <a:ext cx="7772400" cy="720080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A 6. évfolyam matematika eredményei</a:t>
            </a:r>
            <a:endParaRPr lang="hu-H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3152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92522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2677985" y="689128"/>
            <a:ext cx="386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Á</a:t>
            </a:r>
            <a:r>
              <a:rPr lang="hu-HU" b="1" dirty="0" smtClean="0"/>
              <a:t>tlageredmény </a:t>
            </a:r>
            <a:r>
              <a:rPr lang="hu-HU" b="1" dirty="0"/>
              <a:t>a </a:t>
            </a:r>
            <a:r>
              <a:rPr lang="hu-HU" b="1" dirty="0" err="1"/>
              <a:t>CSH-index</a:t>
            </a:r>
            <a:r>
              <a:rPr lang="hu-HU" b="1" dirty="0"/>
              <a:t> tükrében*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2339752" y="486916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2373885" y="580526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6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2" y="1168399"/>
            <a:ext cx="7659489" cy="359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/>
              <a:t>A 6. évfolyam matematika eredményei</a:t>
            </a:r>
            <a:br>
              <a:rPr lang="hu-HU" sz="2800" b="1" dirty="0" smtClean="0"/>
            </a:br>
            <a:r>
              <a:rPr lang="hu-HU" sz="2800" b="1" dirty="0" smtClean="0"/>
              <a:t>Képességeloszlás</a:t>
            </a:r>
            <a:endParaRPr lang="hu-H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3152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92522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Egyenes összekötő 3"/>
          <p:cNvCxnSpPr/>
          <p:nvPr/>
        </p:nvCxnSpPr>
        <p:spPr>
          <a:xfrm>
            <a:off x="4067944" y="1168399"/>
            <a:ext cx="0" cy="39963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2627784" y="4820031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988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832140" y="4795415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1897</a:t>
            </a:r>
            <a:endParaRPr lang="hu-HU" b="1" dirty="0">
              <a:solidFill>
                <a:srgbClr val="FF0000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>
            <a:off x="4565159" y="1179083"/>
            <a:ext cx="0" cy="399634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16" y="5373216"/>
            <a:ext cx="7740732" cy="114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Egyenes összekötő 14"/>
          <p:cNvCxnSpPr/>
          <p:nvPr/>
        </p:nvCxnSpPr>
        <p:spPr>
          <a:xfrm>
            <a:off x="2915816" y="5373216"/>
            <a:ext cx="0" cy="11217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5724128" y="5373216"/>
            <a:ext cx="0" cy="114566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1620" y="1556792"/>
            <a:ext cx="8229600" cy="4525963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 6. évfolyam eredményeiben az országos átlaghoz képest jelentős (95 pontos) a különbség, de a közelítünk a szűkebb környezetünk a járás felé, a 11 pont nem jelentős. </a:t>
            </a:r>
          </a:p>
          <a:p>
            <a:r>
              <a:rPr lang="hu-HU" sz="1800" dirty="0" smtClean="0"/>
              <a:t>Problémát jelent a nagy szórás, mert a leggyengébb 5% és legjobb 5 % között több mint 900 pont az eltérés. Az országos átlagban ez csak 600 pont és járásban is csak 500 pont.</a:t>
            </a:r>
          </a:p>
          <a:p>
            <a:r>
              <a:rPr lang="hu-HU" sz="1800" dirty="0" smtClean="0"/>
              <a:t>Az elvárások szerint a 6. évfolyamon a diákoknak a 3. képességszintet kellene elérniük, ami a 27 tanulónak nem sikerült. Ez a tanulóknak sajnos közel 66 %-a. A minimumszintet el nem érők aránya is közelít a 26%-hoz. A 6. évfolyam túlnyomó része a 2. szinten található. A számok mutatják, hogy sok teendő van ezen a területen.</a:t>
            </a:r>
          </a:p>
          <a:p>
            <a:r>
              <a:rPr lang="hu-HU" sz="1800" dirty="0" smtClean="0"/>
              <a:t>A </a:t>
            </a:r>
            <a:r>
              <a:rPr lang="hu-HU" sz="1800" dirty="0" err="1" smtClean="0"/>
              <a:t>CSH-index</a:t>
            </a:r>
            <a:r>
              <a:rPr lang="hu-HU" sz="1800" dirty="0" smtClean="0"/>
              <a:t> alapján vizsgált összevetés mutatja, hogy az elvárható szintet majdnem elérik a tanulók, csak néhány ponttal maradnak alatta.</a:t>
            </a:r>
            <a:endParaRPr lang="hu-HU" sz="1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11560" y="332656"/>
            <a:ext cx="7772400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/>
              <a:t>A 6. évfolyam matematika eredményei</a:t>
            </a:r>
          </a:p>
          <a:p>
            <a:r>
              <a:rPr lang="hu-HU" sz="1900" b="1" i="1" dirty="0" smtClean="0"/>
              <a:t>észrevételek</a:t>
            </a:r>
            <a:endParaRPr lang="hu-HU" sz="1900" b="1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3152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92522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3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86257"/>
            <a:ext cx="8208912" cy="254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0800"/>
            <a:ext cx="8275684" cy="271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720080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A 6. évfolyam szövegértés eredményei</a:t>
            </a:r>
            <a:endParaRPr lang="hu-H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3152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92522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5508104" y="1455093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5203883" y="4675016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203883" y="609277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81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61933"/>
            <a:ext cx="3785065" cy="206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6940" y="242273"/>
            <a:ext cx="7772400" cy="720080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A 6. évfolyam szövegértés eredményei</a:t>
            </a:r>
            <a:endParaRPr lang="hu-H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3152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92522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2677986" y="781839"/>
            <a:ext cx="386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Á</a:t>
            </a:r>
            <a:r>
              <a:rPr lang="hu-HU" b="1" dirty="0" smtClean="0"/>
              <a:t>tlageredmény </a:t>
            </a:r>
            <a:r>
              <a:rPr lang="hu-HU" b="1" dirty="0"/>
              <a:t>a </a:t>
            </a:r>
            <a:r>
              <a:rPr lang="hu-HU" b="1" dirty="0" err="1"/>
              <a:t>CSH-index</a:t>
            </a:r>
            <a:r>
              <a:rPr lang="hu-HU" b="1" dirty="0"/>
              <a:t> tükrében*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2677986" y="4690473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2677986" y="5792323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2" y="1121387"/>
            <a:ext cx="6210003" cy="356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7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8" y="1140246"/>
            <a:ext cx="8347536" cy="393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/>
              <a:t>A 6. évfolyam szövegértés eredményei</a:t>
            </a:r>
            <a:br>
              <a:rPr lang="hu-HU" sz="2800" b="1" dirty="0" smtClean="0"/>
            </a:br>
            <a:r>
              <a:rPr lang="hu-HU" sz="2800" b="1" dirty="0" smtClean="0"/>
              <a:t>Képességeloszlás</a:t>
            </a:r>
            <a:endParaRPr lang="hu-H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" y="231528"/>
            <a:ext cx="1129150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33" y="231528"/>
            <a:ext cx="72548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Egyenes összekötő 8"/>
          <p:cNvCxnSpPr/>
          <p:nvPr/>
        </p:nvCxnSpPr>
        <p:spPr>
          <a:xfrm>
            <a:off x="3779912" y="1196752"/>
            <a:ext cx="0" cy="41080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 3"/>
          <p:cNvSpPr/>
          <p:nvPr/>
        </p:nvSpPr>
        <p:spPr>
          <a:xfrm>
            <a:off x="2267744" y="507589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949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295521" y="51479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1824</a:t>
            </a:r>
            <a:endParaRPr lang="hu-HU" b="1" dirty="0">
              <a:solidFill>
                <a:srgbClr val="FF0000"/>
              </a:solidFill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>
            <a:off x="4355976" y="1140246"/>
            <a:ext cx="0" cy="415326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8" y="5517232"/>
            <a:ext cx="8172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1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829</Words>
  <Application>Microsoft Office PowerPoint</Application>
  <PresentationFormat>Diavetítés a képernyőre (4:3 oldalarány)</PresentationFormat>
  <Paragraphs>59</Paragraphs>
  <Slides>22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A 2015. évi kompetenciamérés  eredményeinek elemzése  2016. március  Szabó Pál Általános Iskola  és AMI, Vésztő</vt:lpstr>
      <vt:lpstr>A 6. évfolyam létszámadatai</vt:lpstr>
      <vt:lpstr>A 6. évfolyam matematika eredményei</vt:lpstr>
      <vt:lpstr>A 6. évfolyam matematika eredményei</vt:lpstr>
      <vt:lpstr>A 6. évfolyam matematika eredményei Képességeloszlás</vt:lpstr>
      <vt:lpstr>PowerPoint bemutató</vt:lpstr>
      <vt:lpstr>A 6. évfolyam szövegértés eredményei</vt:lpstr>
      <vt:lpstr>A 6. évfolyam szövegértés eredményei</vt:lpstr>
      <vt:lpstr>A 6. évfolyam szövegértés eredményei Képességeloszlás</vt:lpstr>
      <vt:lpstr>PowerPoint bemutató</vt:lpstr>
      <vt:lpstr>A 8. évfolyam létszámadatai</vt:lpstr>
      <vt:lpstr>A 8. évfolyam matematika eredményei</vt:lpstr>
      <vt:lpstr>A 8. évfolyam matematika eredményei Képességeloszlás</vt:lpstr>
      <vt:lpstr>PowerPoint bemutató</vt:lpstr>
      <vt:lpstr>A 8. évfolyam matematika eredményei észrevételek</vt:lpstr>
      <vt:lpstr>A 8. évfolyam szövegértés eredményei</vt:lpstr>
      <vt:lpstr>A 8. évfolyam szövegértés eredményei Képességeloszlás</vt:lpstr>
      <vt:lpstr>PowerPoint bemutató</vt:lpstr>
      <vt:lpstr>A 8. évfolyam szövegértés eredményei észrevételek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6. évfolyam létszámadatai</dc:title>
  <dc:creator>Felhasználó</dc:creator>
  <cp:lastModifiedBy>Ig-Hely</cp:lastModifiedBy>
  <cp:revision>33</cp:revision>
  <cp:lastPrinted>2015-04-01T10:21:27Z</cp:lastPrinted>
  <dcterms:created xsi:type="dcterms:W3CDTF">2015-03-05T04:24:46Z</dcterms:created>
  <dcterms:modified xsi:type="dcterms:W3CDTF">2016-10-25T08:34:29Z</dcterms:modified>
</cp:coreProperties>
</file>